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4.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5.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6.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7.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0.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11.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12.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13.xml" ContentType="application/vnd.openxmlformats-officedocument.presentationml.notesSlide+xml"/>
  <Override PartName="/ppt/tags/tag250.xml" ContentType="application/vnd.openxmlformats-officedocument.presentationml.tags+xml"/>
  <Override PartName="/ppt/notesSlides/notesSlide14.xml" ContentType="application/vnd.openxmlformats-officedocument.presentationml.notesSlide+xml"/>
  <Override PartName="/ppt/tags/tag251.xml" ContentType="application/vnd.openxmlformats-officedocument.presentationml.tags+xml"/>
  <Override PartName="/ppt/notesSlides/notesSlide15.xml" ContentType="application/vnd.openxmlformats-officedocument.presentationml.notesSlide+xml"/>
  <Override PartName="/ppt/tags/tag252.xml" ContentType="application/vnd.openxmlformats-officedocument.presentationml.tags+xml"/>
  <Override PartName="/ppt/notesSlides/notesSlide16.xml" ContentType="application/vnd.openxmlformats-officedocument.presentationml.notesSlide+xml"/>
  <Override PartName="/ppt/tags/tag253.xml" ContentType="application/vnd.openxmlformats-officedocument.presentationml.tags+xml"/>
  <Override PartName="/ppt/notesSlides/notesSlide17.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notesSlides/notesSlide18.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19.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442" r:id="rId2"/>
    <p:sldId id="534" r:id="rId3"/>
    <p:sldId id="632" r:id="rId4"/>
    <p:sldId id="576" r:id="rId5"/>
    <p:sldId id="577" r:id="rId6"/>
    <p:sldId id="420" r:id="rId7"/>
    <p:sldId id="444" r:id="rId8"/>
    <p:sldId id="422" r:id="rId9"/>
    <p:sldId id="443" r:id="rId10"/>
    <p:sldId id="446" r:id="rId11"/>
    <p:sldId id="473" r:id="rId12"/>
    <p:sldId id="453" r:id="rId13"/>
    <p:sldId id="490" r:id="rId14"/>
    <p:sldId id="445" r:id="rId15"/>
    <p:sldId id="491" r:id="rId16"/>
    <p:sldId id="450" r:id="rId17"/>
    <p:sldId id="509" r:id="rId18"/>
    <p:sldId id="510" r:id="rId19"/>
    <p:sldId id="511" r:id="rId20"/>
    <p:sldId id="512" r:id="rId21"/>
    <p:sldId id="513" r:id="rId22"/>
    <p:sldId id="514" r:id="rId23"/>
    <p:sldId id="515" r:id="rId24"/>
    <p:sldId id="516" r:id="rId25"/>
    <p:sldId id="517" r:id="rId26"/>
    <p:sldId id="518" r:id="rId27"/>
    <p:sldId id="519" r:id="rId28"/>
    <p:sldId id="520" r:id="rId29"/>
    <p:sldId id="521" r:id="rId30"/>
    <p:sldId id="522" r:id="rId31"/>
    <p:sldId id="523" r:id="rId32"/>
    <p:sldId id="524" r:id="rId33"/>
    <p:sldId id="617" r:id="rId34"/>
    <p:sldId id="535" r:id="rId35"/>
    <p:sldId id="525" r:id="rId36"/>
    <p:sldId id="526" r:id="rId37"/>
    <p:sldId id="527" r:id="rId38"/>
    <p:sldId id="528" r:id="rId39"/>
    <p:sldId id="529" r:id="rId40"/>
    <p:sldId id="530" r:id="rId41"/>
    <p:sldId id="531" r:id="rId42"/>
    <p:sldId id="536" r:id="rId43"/>
    <p:sldId id="532" r:id="rId44"/>
    <p:sldId id="533" r:id="rId45"/>
    <p:sldId id="421" r:id="rId46"/>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4F1F708-2163-45C7-8115-A166BB5492EC}">
          <p14:sldIdLst>
            <p14:sldId id="442"/>
            <p14:sldId id="534"/>
            <p14:sldId id="632"/>
            <p14:sldId id="576"/>
            <p14:sldId id="577"/>
            <p14:sldId id="420"/>
            <p14:sldId id="444"/>
            <p14:sldId id="422"/>
            <p14:sldId id="443"/>
            <p14:sldId id="446"/>
            <p14:sldId id="473"/>
            <p14:sldId id="453"/>
            <p14:sldId id="490"/>
            <p14:sldId id="445"/>
            <p14:sldId id="491"/>
            <p14:sldId id="450"/>
            <p14:sldId id="509"/>
            <p14:sldId id="510"/>
            <p14:sldId id="511"/>
            <p14:sldId id="512"/>
            <p14:sldId id="513"/>
            <p14:sldId id="514"/>
            <p14:sldId id="515"/>
            <p14:sldId id="516"/>
            <p14:sldId id="517"/>
            <p14:sldId id="518"/>
            <p14:sldId id="519"/>
            <p14:sldId id="520"/>
            <p14:sldId id="521"/>
            <p14:sldId id="522"/>
            <p14:sldId id="523"/>
            <p14:sldId id="524"/>
            <p14:sldId id="617"/>
            <p14:sldId id="535"/>
            <p14:sldId id="525"/>
            <p14:sldId id="526"/>
            <p14:sldId id="527"/>
            <p14:sldId id="528"/>
            <p14:sldId id="529"/>
            <p14:sldId id="530"/>
            <p14:sldId id="531"/>
            <p14:sldId id="536"/>
            <p14:sldId id="532"/>
            <p14:sldId id="533"/>
            <p14:sldId id="4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487E"/>
    <a:srgbClr val="005392"/>
    <a:srgbClr val="0070C0"/>
    <a:srgbClr val="BD934E"/>
    <a:srgbClr val="0B3774"/>
    <a:srgbClr val="06275E"/>
    <a:srgbClr val="B88F4D"/>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4" autoAdjust="0"/>
    <p:restoredTop sz="94660"/>
  </p:normalViewPr>
  <p:slideViewPr>
    <p:cSldViewPr snapToGrid="0">
      <p:cViewPr varScale="1">
        <p:scale>
          <a:sx n="108" d="100"/>
          <a:sy n="108" d="100"/>
        </p:scale>
        <p:origin x="744" y="126"/>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12-17T15:47:18"/>
    </inkml:context>
    <inkml:brush xml:id="br0">
      <inkml:brushProperty name="width" value="0.56444" units="cm"/>
      <inkml:brushProperty name="height" value="1.12889" units="cm"/>
      <inkml:brushProperty name="color" value="#FFFFFF"/>
      <inkml:brushProperty name="fitToCurve" value="1"/>
    </inkml:brush>
  </inkml:definitions>
  <inkml:trace contextRef="#ctx0" brushRef="#br0">3187-1767</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12-17T15:47:18"/>
    </inkml:context>
    <inkml:brush xml:id="br0">
      <inkml:brushProperty name="width" value="0.56444" units="cm"/>
      <inkml:brushProperty name="height" value="1.12889" units="cm"/>
      <inkml:brushProperty name="color" value="#FFFFFF"/>
      <inkml:brushProperty name="fitToCurve" value="1"/>
    </inkml:brush>
  </inkml:definitions>
  <inkml:trace contextRef="#ctx0" brushRef="#br0">6205 8248,'151'0,"0"0,-38 0,-19 0,19 0,19 0,114 0,-152 0,-188 0,-20 0,20 19,0 0,-19 0,-1 0,1-19,0 37,-94 1,301-38,0 0,19 0,19 0,-37 19,18-19,-19 0,38 19,-37-19,18 0,0 0,-19 0,19 0,-18 0,18 0,-208 0,-37 0,19 0,-56 0,37 0,37 0,-56 0,-18 0,74 19,1-19,-19 0,0 18,-38-18,38 19,18 0,190-19,18 0,-19 0,19 0,0 0,-18 19,-1-19,0 0,1 0,18 0,-19 19,0-19,1 0,-1 0,19 0,-19 0,20 0,-20 0,-188-19,94-94,-19 19,0-1,19 1,-94 37,-20 57,1-19,19 1,0-1,-1 19,1-19,0 19,-1 0,1 0,188 19,20 18,-20 1,0-19,19 19,1-1,-20-18,0 19,0-19</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3-12-17T15:47:18"/>
    </inkml:context>
    <inkml:brush xml:id="br0">
      <inkml:brushProperty name="width" value="0.56444" units="cm"/>
      <inkml:brushProperty name="height" value="1.12889" units="cm"/>
      <inkml:brushProperty name="color" value="#FFFFFF"/>
      <inkml:brushProperty name="fitToCurve" value="1"/>
    </inkml:brush>
  </inkml:definitions>
  <inkml:trace contextRef="#ctx0" brushRef="#br0">8034 8437,'0'-95,"-18"1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 dirty="0"/>
              <a:t>当用上面的</a:t>
            </a:r>
            <a:r>
              <a:rPr lang="en-US" altLang="zh-CN" sz="200" dirty="0" err="1"/>
              <a:t>gan</a:t>
            </a:r>
            <a:r>
              <a:rPr lang="zh-CN" altLang="en-US" sz="200" dirty="0"/>
              <a:t>生成了一段满意的音乐后，我进一步想，如果想在这段旋律的基础上将它转换成不同风格就好了。所以我决定使用</a:t>
            </a:r>
            <a:r>
              <a:rPr lang="en-US" altLang="zh-CN" sz="200" dirty="0" err="1"/>
              <a:t>cyclegan</a:t>
            </a:r>
            <a:r>
              <a:rPr lang="zh-CN" altLang="en-US" sz="200" dirty="0"/>
              <a:t>模型。它原本是处理图片的，于是我参考</a:t>
            </a:r>
            <a:r>
              <a:rPr lang="en-US" altLang="zh-CN" sz="200" dirty="0" err="1"/>
              <a:t>musegan</a:t>
            </a:r>
            <a:r>
              <a:rPr lang="zh-CN" altLang="en-US" sz="200" dirty="0"/>
              <a:t>和</a:t>
            </a:r>
            <a:r>
              <a:rPr lang="en-US" altLang="zh-CN" sz="200" dirty="0" err="1"/>
              <a:t>cyclegan</a:t>
            </a:r>
            <a:r>
              <a:rPr lang="zh-CN" altLang="en-US" sz="200" dirty="0"/>
              <a:t>，模仿处理图片的形式，搭建了一个适用于音乐的</a:t>
            </a:r>
            <a:r>
              <a:rPr lang="en-US" altLang="zh-CN" sz="200" dirty="0" err="1"/>
              <a:t>cyclegan</a:t>
            </a:r>
            <a:r>
              <a:rPr lang="zh-CN" altLang="en-US" sz="200" dirty="0"/>
              <a:t>，希望实现风格转换的功能。</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err="1"/>
              <a:t>cyclegan</a:t>
            </a:r>
            <a:r>
              <a:rPr lang="zh-CN" altLang="en-US" dirty="0"/>
              <a:t>在图片转换上实现的效果</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aseline="0" dirty="0"/>
              <a:t>在</a:t>
            </a:r>
            <a:r>
              <a:rPr lang="en-US" altLang="zh-CN" sz="1200" baseline="0" dirty="0" err="1"/>
              <a:t>gan</a:t>
            </a:r>
            <a:r>
              <a:rPr lang="zh-CN" altLang="en-US" sz="1200" baseline="0" dirty="0"/>
              <a:t>网络中，用的数据集是某一类数据，比如前面我们可以选择</a:t>
            </a:r>
            <a:r>
              <a:rPr lang="en-US" altLang="zh-CN" sz="1200" baseline="0" dirty="0"/>
              <a:t>rock</a:t>
            </a:r>
            <a:r>
              <a:rPr lang="zh-CN" altLang="en-US" sz="1200" baseline="0" dirty="0"/>
              <a:t>作为训练样本，训练出一个生成</a:t>
            </a:r>
            <a:r>
              <a:rPr lang="en-US" altLang="zh-CN" sz="1200" baseline="0" dirty="0"/>
              <a:t>rock</a:t>
            </a:r>
            <a:r>
              <a:rPr lang="zh-CN" altLang="en-US" sz="1200" baseline="0" dirty="0"/>
              <a:t>类型音乐的生成器。而在</a:t>
            </a:r>
            <a:r>
              <a:rPr lang="en-US" altLang="zh-CN" sz="1200" baseline="0" dirty="0" err="1">
                <a:solidFill>
                  <a:schemeClr val="tx1">
                    <a:lumMod val="85000"/>
                    <a:lumOff val="15000"/>
                  </a:schemeClr>
                </a:solidFill>
              </a:rPr>
              <a:t>CycleGAN</a:t>
            </a:r>
            <a:r>
              <a:rPr lang="zh-CN" altLang="en-US" sz="1200" baseline="0" dirty="0">
                <a:solidFill>
                  <a:schemeClr val="tx1">
                    <a:lumMod val="85000"/>
                    <a:lumOff val="15000"/>
                  </a:schemeClr>
                </a:solidFill>
              </a:rPr>
              <a:t>中我们用到了两个不同类的数据集，其中的数据不必一一对应，比如两个数据集</a:t>
            </a:r>
            <a:r>
              <a:rPr lang="en-US" altLang="zh-CN" sz="1200" baseline="0" dirty="0">
                <a:solidFill>
                  <a:schemeClr val="tx1">
                    <a:lumMod val="85000"/>
                    <a:lumOff val="15000"/>
                  </a:schemeClr>
                </a:solidFill>
              </a:rPr>
              <a:t>A</a:t>
            </a:r>
            <a:r>
              <a:rPr lang="zh-CN" altLang="en-US" sz="1200" baseline="0" dirty="0">
                <a:solidFill>
                  <a:schemeClr val="tx1">
                    <a:lumMod val="85000"/>
                    <a:lumOff val="15000"/>
                  </a:schemeClr>
                </a:solidFill>
              </a:rPr>
              <a:t>、</a:t>
            </a:r>
            <a:r>
              <a:rPr lang="en-US" altLang="zh-CN" sz="1200" baseline="0" dirty="0">
                <a:solidFill>
                  <a:schemeClr val="tx1">
                    <a:lumMod val="85000"/>
                    <a:lumOff val="15000"/>
                  </a:schemeClr>
                </a:solidFill>
              </a:rPr>
              <a:t>B</a:t>
            </a:r>
            <a:r>
              <a:rPr lang="zh-CN" altLang="en-US" sz="1200" baseline="0" dirty="0">
                <a:solidFill>
                  <a:schemeClr val="tx1">
                    <a:lumMod val="85000"/>
                    <a:lumOff val="15000"/>
                  </a:schemeClr>
                </a:solidFill>
              </a:rPr>
              <a:t>分别是</a:t>
            </a:r>
            <a:r>
              <a:rPr lang="en-US" altLang="zh-CN" sz="1200" baseline="0" dirty="0">
                <a:solidFill>
                  <a:schemeClr val="tx1">
                    <a:lumMod val="85000"/>
                    <a:lumOff val="15000"/>
                  </a:schemeClr>
                </a:solidFill>
              </a:rPr>
              <a:t>rock</a:t>
            </a:r>
            <a:r>
              <a:rPr lang="zh-CN" altLang="en-US" sz="1200" baseline="0" dirty="0">
                <a:solidFill>
                  <a:schemeClr val="tx1">
                    <a:lumMod val="85000"/>
                    <a:lumOff val="15000"/>
                  </a:schemeClr>
                </a:solidFill>
              </a:rPr>
              <a:t>和</a:t>
            </a:r>
            <a:r>
              <a:rPr lang="en-US" altLang="zh-CN" sz="1200" baseline="0" dirty="0">
                <a:solidFill>
                  <a:schemeClr val="tx1">
                    <a:lumMod val="85000"/>
                    <a:lumOff val="15000"/>
                  </a:schemeClr>
                </a:solidFill>
              </a:rPr>
              <a:t>jazz</a:t>
            </a:r>
            <a:r>
              <a:rPr lang="zh-CN" altLang="en-US" sz="1200" baseline="0" dirty="0">
                <a:solidFill>
                  <a:schemeClr val="tx1">
                    <a:lumMod val="85000"/>
                    <a:lumOff val="15000"/>
                  </a:schemeClr>
                </a:solidFill>
              </a:rPr>
              <a:t>，不一定是不同风格的相同的音乐。</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这个和最第一张图基本是一样的，多给出了损失值有哪些。对于判别器来说，损失值包含对真假样本的判别；对生成器来说，损失值除了包括原来</a:t>
            </a:r>
            <a:r>
              <a:rPr lang="en-US" altLang="zh-CN" dirty="0" err="1"/>
              <a:t>gan</a:t>
            </a:r>
            <a:r>
              <a:rPr lang="zh-CN" altLang="en-US" dirty="0"/>
              <a:t>就有的损失值外，还有</a:t>
            </a:r>
            <a:r>
              <a:rPr lang="en-US" altLang="zh-CN" dirty="0"/>
              <a:t>cycle</a:t>
            </a:r>
            <a:r>
              <a:rPr lang="zh-CN" altLang="en-US" dirty="0"/>
              <a:t>、</a:t>
            </a:r>
            <a:r>
              <a:rPr lang="en-US" altLang="zh-CN" dirty="0"/>
              <a:t>identity</a:t>
            </a:r>
            <a:r>
              <a:rPr lang="zh-CN" altLang="en-US" dirty="0"/>
              <a:t>。</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我在搭建网络的时候基本沿用了原来</a:t>
            </a:r>
            <a:r>
              <a:rPr lang="en-US" altLang="zh-CN" dirty="0" err="1"/>
              <a:t>musegan</a:t>
            </a:r>
            <a:r>
              <a:rPr lang="zh-CN" altLang="en-US" dirty="0"/>
              <a:t>的形式，不过有一些地方还是不太一样的。比如生成器，</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B1F"/>
                </a:solidFill>
                <a:effectLst/>
                <a:latin typeface="-apple-system"/>
              </a:rPr>
              <a:t>当判别网络能力过强，传递给生成网络的“提示”信息太少，导致训练网络梯度消失，无法学习</a:t>
            </a:r>
            <a:endParaRPr lang="en-US" altLang="zh-CN" b="0" i="0" dirty="0">
              <a:solidFill>
                <a:srgbClr val="191B1F"/>
              </a:solidFill>
              <a:effectLst/>
              <a:latin typeface="-apple-system"/>
            </a:endParaRPr>
          </a:p>
          <a:p>
            <a:r>
              <a:rPr lang="zh-CN" altLang="en-US" b="0" i="0" dirty="0">
                <a:solidFill>
                  <a:srgbClr val="191B1F"/>
                </a:solidFill>
                <a:effectLst/>
                <a:latin typeface="-apple-system"/>
              </a:rPr>
              <a:t>当判别网络能力太差，颠倒是否，训练网络无法稳定学习，还会扬长避短，“钻空”判别网络弱点，丢失生成样本的多样性</a:t>
            </a:r>
            <a:r>
              <a:rPr lang="en-US" altLang="zh-CN" b="0" i="0" dirty="0">
                <a:solidFill>
                  <a:srgbClr val="191B1F"/>
                </a:solidFill>
                <a:effectLst/>
                <a:latin typeface="-apple-system"/>
              </a:rPr>
              <a:t>(</a:t>
            </a:r>
            <a:r>
              <a:rPr lang="zh-CN" altLang="en-US" b="0" i="0" dirty="0">
                <a:solidFill>
                  <a:srgbClr val="191B1F"/>
                </a:solidFill>
                <a:effectLst/>
                <a:latin typeface="-apple-system"/>
              </a:rPr>
              <a:t>模型崩溃</a:t>
            </a:r>
            <a:r>
              <a:rPr lang="en-US" altLang="zh-CN" b="0" i="0" dirty="0">
                <a:solidFill>
                  <a:srgbClr val="191B1F"/>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Master" Target="../slideMasters/slideMaster1.xml"/><Relationship Id="rId5" Type="http://schemas.openxmlformats.org/officeDocument/2006/relationships/tags" Target="../tags/tag50.xml"/><Relationship Id="rId4" Type="http://schemas.openxmlformats.org/officeDocument/2006/relationships/tags" Target="../tags/tag49.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Master" Target="../slideMasters/slideMaster1.xml"/><Relationship Id="rId5" Type="http://schemas.openxmlformats.org/officeDocument/2006/relationships/tags" Target="../tags/tag41.xml"/><Relationship Id="rId4" Type="http://schemas.openxmlformats.org/officeDocument/2006/relationships/tags" Target="../tags/tag40.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slideMaster" Target="../slideMasters/slideMaster1.xml"/><Relationship Id="rId4" Type="http://schemas.openxmlformats.org/officeDocument/2006/relationships/tags" Target="../tags/tag4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8" name="图片 7" descr="logo-04"/>
          <p:cNvPicPr>
            <a:picLocks noChangeAspect="1"/>
          </p:cNvPicPr>
          <p:nvPr userDrawn="1"/>
        </p:nvPicPr>
        <p:blipFill rotWithShape="1">
          <a:blip r:embed="rId2"/>
          <a:srcRect r="39086"/>
          <a:stretch>
            <a:fillRect/>
          </a:stretch>
        </p:blipFill>
        <p:spPr>
          <a:xfrm>
            <a:off x="-268605" y="-464820"/>
            <a:ext cx="2005965" cy="2175510"/>
          </a:xfrm>
          <a:prstGeom prst="rect">
            <a:avLst/>
          </a:prstGeom>
        </p:spPr>
      </p:pic>
      <p:grpSp>
        <p:nvGrpSpPr>
          <p:cNvPr id="5" name="组合 4"/>
          <p:cNvGrpSpPr/>
          <p:nvPr userDrawn="1"/>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6" name="Group 205"/>
            <p:cNvGrpSpPr/>
            <p:nvPr userDrawn="1"/>
          </p:nvGrpSpPr>
          <p:grpSpPr bwMode="auto">
            <a:xfrm>
              <a:off x="4810125" y="4400550"/>
              <a:ext cx="4105275" cy="433388"/>
              <a:chOff x="3030" y="2772"/>
              <a:chExt cx="2586" cy="273"/>
            </a:xfrm>
            <a:grpFill/>
          </p:grpSpPr>
          <p:sp>
            <p:nvSpPr>
              <p:cNvPr id="110" name="Line 5"/>
              <p:cNvSpPr>
                <a:spLocks noChangeShapeType="1"/>
              </p:cNvSpPr>
              <p:nvPr userDrawn="1"/>
            </p:nvSpPr>
            <p:spPr bwMode="auto">
              <a:xfrm>
                <a:off x="5616" y="2860"/>
                <a:ext cx="0" cy="0"/>
              </a:xfrm>
              <a:prstGeom prst="line">
                <a:avLst/>
              </a:prstGeom>
              <a:grpFill/>
              <a:ln w="12700" cap="rnd">
                <a:solidFill>
                  <a:srgbClr val="BF9C50"/>
                </a:solidFill>
                <a:prstDash val="solid"/>
                <a:round/>
              </a:ln>
            </p:spPr>
            <p:txBody>
              <a:bodyPr vert="horz" wrap="square" lIns="91440" tIns="45720" rIns="91440" bIns="45720" numCol="1" anchor="t" anchorCtr="0" compatLnSpc="1"/>
              <a:lstStyle/>
              <a:p>
                <a:endParaRPr lang="zh-CN" altLang="en-US"/>
              </a:p>
            </p:txBody>
          </p:sp>
          <p:sp>
            <p:nvSpPr>
              <p:cNvPr id="111" name="Freeform 6"/>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9"/>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0"/>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2"/>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3"/>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4"/>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5"/>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6"/>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7"/>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8"/>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9"/>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20"/>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21"/>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22"/>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23"/>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4"/>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25"/>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26"/>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27"/>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28"/>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29"/>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0"/>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31"/>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32"/>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33"/>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34"/>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35"/>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36"/>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37"/>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38"/>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39"/>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0"/>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1"/>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2"/>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3"/>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4"/>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5"/>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6"/>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47"/>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48"/>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49"/>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50"/>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51"/>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52"/>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53"/>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54"/>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55"/>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56"/>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57"/>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58"/>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59"/>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60"/>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61"/>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62"/>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63"/>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64"/>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65"/>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66"/>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67"/>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68"/>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69"/>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70"/>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71"/>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72"/>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73"/>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74"/>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75"/>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76"/>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77"/>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78"/>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79"/>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80"/>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81"/>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82"/>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83"/>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84"/>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85"/>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86"/>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87"/>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88"/>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89"/>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90"/>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91"/>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92"/>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93"/>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94"/>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95"/>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96"/>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97"/>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98"/>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99"/>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00"/>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01"/>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102"/>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103"/>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04"/>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105"/>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106"/>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107"/>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108"/>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109"/>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110"/>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111"/>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112"/>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113"/>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114"/>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115"/>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116"/>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117"/>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118"/>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119"/>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120"/>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21"/>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22"/>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123"/>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124"/>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25"/>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26"/>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27"/>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128"/>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29"/>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30"/>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131"/>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132"/>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33"/>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134"/>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135"/>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136"/>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137"/>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138"/>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139"/>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140"/>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141"/>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142"/>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143"/>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144"/>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145"/>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146"/>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147"/>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148"/>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49"/>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50"/>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151"/>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152"/>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153"/>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154"/>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155"/>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156"/>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157"/>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158"/>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159"/>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160"/>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161"/>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162"/>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163"/>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164"/>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165"/>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166"/>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167"/>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168"/>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169"/>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170"/>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171"/>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172"/>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173"/>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174"/>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75"/>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176"/>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177"/>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78"/>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179"/>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80"/>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81"/>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82"/>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83"/>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84"/>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185"/>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186"/>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187"/>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188"/>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189"/>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190"/>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191"/>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192"/>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193"/>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94"/>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95"/>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96"/>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97"/>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98"/>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99"/>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200"/>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201"/>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202"/>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203"/>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204"/>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Freeform 206"/>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07"/>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08"/>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09"/>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10"/>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11"/>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12"/>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13"/>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4"/>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15"/>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6"/>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7"/>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18"/>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19"/>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0"/>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1"/>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2"/>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3"/>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4"/>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5"/>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26"/>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27"/>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8"/>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29"/>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30"/>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31"/>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32"/>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33"/>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34"/>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5"/>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36"/>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37"/>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38"/>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39"/>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40"/>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41"/>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42"/>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43"/>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44"/>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45"/>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46"/>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47"/>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48"/>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49"/>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50"/>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51"/>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52"/>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53"/>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54"/>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55"/>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56"/>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7"/>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58"/>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59"/>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60"/>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61"/>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62"/>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63"/>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64"/>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65"/>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66"/>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67"/>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68"/>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69"/>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70"/>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1"/>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72"/>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73"/>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74"/>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75"/>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76"/>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77"/>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78"/>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79"/>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80"/>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81"/>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82"/>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3"/>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84"/>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85"/>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86"/>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87"/>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88"/>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89"/>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90"/>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91"/>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92"/>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3"/>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94"/>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5"/>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296"/>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297"/>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298"/>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299"/>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00"/>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01"/>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02"/>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03"/>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04"/>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05"/>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2026/1/8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2026/1/8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8" name="图片 7" descr="logo-04"/>
          <p:cNvPicPr>
            <a:picLocks noChangeAspect="1"/>
          </p:cNvPicPr>
          <p:nvPr userDrawn="1"/>
        </p:nvPicPr>
        <p:blipFill>
          <a:blip r:embed="rId2"/>
          <a:stretch>
            <a:fillRect/>
          </a:stretch>
        </p:blipFill>
        <p:spPr>
          <a:xfrm>
            <a:off x="-268605" y="-464820"/>
            <a:ext cx="3293110" cy="217551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2026/1/8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eaLnBrk="1" fontAlgn="auto" latinLnBrk="0" hangingPunct="1">
              <a:lnSpc>
                <a:spcPct val="120000"/>
              </a:lnSpc>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9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2026/1/8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2026/1/8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2026/1/8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9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9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2pPr>
            <a:lvl3pPr eaLnBrk="1" fontAlgn="auto" latinLnBrk="0" hangingPunct="1">
              <a:buFont typeface="Arial" panose="020B0604020202090204" pitchFamily="34" charset="0"/>
              <a:buChar char="●"/>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2026/1/8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2026/1/8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2026/1/8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t>2026/1/8</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7.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21.png"/><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12.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17.xml"/><Relationship Id="rId7" Type="http://schemas.openxmlformats.org/officeDocument/2006/relationships/image" Target="../media/image7.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11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16.xml.rels><?xml version="1.0" encoding="UTF-8" standalone="yes"?>
<Relationships xmlns="http://schemas.openxmlformats.org/package/2006/relationships"><Relationship Id="rId8" Type="http://schemas.openxmlformats.org/officeDocument/2006/relationships/image" Target="../media/image24.GIF"/><Relationship Id="rId13" Type="http://schemas.openxmlformats.org/officeDocument/2006/relationships/image" Target="../media/image27.png"/><Relationship Id="rId3" Type="http://schemas.openxmlformats.org/officeDocument/2006/relationships/tags" Target="../tags/tag122.xml"/><Relationship Id="rId7" Type="http://schemas.openxmlformats.org/officeDocument/2006/relationships/image" Target="../media/image7.png"/><Relationship Id="rId12" Type="http://schemas.openxmlformats.org/officeDocument/2006/relationships/customXml" Target="../ink/ink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notesSlide" Target="../notesSlides/notesSlide9.xml"/><Relationship Id="rId11" Type="http://schemas.openxmlformats.org/officeDocument/2006/relationships/image" Target="../media/image26.png"/><Relationship Id="rId5" Type="http://schemas.openxmlformats.org/officeDocument/2006/relationships/slideLayout" Target="../slideLayouts/slideLayout1.xml"/><Relationship Id="rId15" Type="http://schemas.openxmlformats.org/officeDocument/2006/relationships/image" Target="../media/image28.png"/><Relationship Id="rId10" Type="http://schemas.openxmlformats.org/officeDocument/2006/relationships/customXml" Target="../ink/ink1.xml"/><Relationship Id="rId4" Type="http://schemas.openxmlformats.org/officeDocument/2006/relationships/tags" Target="../tags/tag123.xml"/><Relationship Id="rId9" Type="http://schemas.openxmlformats.org/officeDocument/2006/relationships/image" Target="../media/image25.png"/><Relationship Id="rId14" Type="http://schemas.openxmlformats.org/officeDocument/2006/relationships/customXml" Target="../ink/ink3.xml"/></Relationships>
</file>

<file path=ppt/slides/_rels/slide17.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6.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5.png"/><Relationship Id="rId5" Type="http://schemas.openxmlformats.org/officeDocument/2006/relationships/notesSlide" Target="../notesSlides/notesSlide10.xml"/><Relationship Id="rId4"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29.xml"/><Relationship Id="rId7"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4.xml"/><Relationship Id="rId1" Type="http://schemas.openxmlformats.org/officeDocument/2006/relationships/tags" Target="../tags/tag133.xml"/></Relationships>
</file>

<file path=ppt/slides/_rels/slide2.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6.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slideLayout" Target="../slideLayouts/slideLayout1.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image" Target="../media/image32.png"/><Relationship Id="rId2" Type="http://schemas.openxmlformats.org/officeDocument/2006/relationships/tags" Target="../tags/tag136.xml"/><Relationship Id="rId16" Type="http://schemas.openxmlformats.org/officeDocument/2006/relationships/image" Target="../media/image31.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image" Target="../media/image30.png"/><Relationship Id="rId10" Type="http://schemas.openxmlformats.org/officeDocument/2006/relationships/tags" Target="../tags/tag144.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tags" Target="../tags/tag149.xml"/><Relationship Id="rId7" Type="http://schemas.openxmlformats.org/officeDocument/2006/relationships/slideLayout" Target="../slideLayouts/slideLayout1.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18" Type="http://schemas.openxmlformats.org/officeDocument/2006/relationships/tags" Target="../tags/tag172.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17" Type="http://schemas.openxmlformats.org/officeDocument/2006/relationships/tags" Target="../tags/tag171.xml"/><Relationship Id="rId2" Type="http://schemas.openxmlformats.org/officeDocument/2006/relationships/tags" Target="../tags/tag156.xml"/><Relationship Id="rId16" Type="http://schemas.openxmlformats.org/officeDocument/2006/relationships/tags" Target="../tags/tag170.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5" Type="http://schemas.openxmlformats.org/officeDocument/2006/relationships/tags" Target="../tags/tag169.xml"/><Relationship Id="rId10" Type="http://schemas.openxmlformats.org/officeDocument/2006/relationships/tags" Target="../tags/tag164.xml"/><Relationship Id="rId19" Type="http://schemas.openxmlformats.org/officeDocument/2006/relationships/slideLayout" Target="../slideLayouts/slideLayout1.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tags" Target="../tags/tag168.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37.sv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25.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tags" Target="../tags/tag187.xml"/><Relationship Id="rId18" Type="http://schemas.openxmlformats.org/officeDocument/2006/relationships/tags" Target="../tags/tag192.xml"/><Relationship Id="rId3" Type="http://schemas.openxmlformats.org/officeDocument/2006/relationships/tags" Target="../tags/tag177.xml"/><Relationship Id="rId21" Type="http://schemas.openxmlformats.org/officeDocument/2006/relationships/slideLayout" Target="../slideLayouts/slideLayout1.xml"/><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tags" Target="../tags/tag191.xml"/><Relationship Id="rId2" Type="http://schemas.openxmlformats.org/officeDocument/2006/relationships/tags" Target="../tags/tag176.xml"/><Relationship Id="rId16" Type="http://schemas.openxmlformats.org/officeDocument/2006/relationships/tags" Target="../tags/tag190.xml"/><Relationship Id="rId20" Type="http://schemas.openxmlformats.org/officeDocument/2006/relationships/tags" Target="../tags/tag194.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5" Type="http://schemas.openxmlformats.org/officeDocument/2006/relationships/tags" Target="../tags/tag179.xml"/><Relationship Id="rId15" Type="http://schemas.openxmlformats.org/officeDocument/2006/relationships/tags" Target="../tags/tag189.xml"/><Relationship Id="rId10" Type="http://schemas.openxmlformats.org/officeDocument/2006/relationships/tags" Target="../tags/tag184.xml"/><Relationship Id="rId19" Type="http://schemas.openxmlformats.org/officeDocument/2006/relationships/tags" Target="../tags/tag193.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tags" Target="../tags/tag18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27.xml.rels><?xml version="1.0" encoding="UTF-8" standalone="yes"?>
<Relationships xmlns="http://schemas.openxmlformats.org/package/2006/relationships"><Relationship Id="rId3" Type="http://schemas.openxmlformats.org/officeDocument/2006/relationships/tags" Target="../tags/tag198.xml"/><Relationship Id="rId7" Type="http://schemas.openxmlformats.org/officeDocument/2006/relationships/image" Target="../media/image6.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5.png"/><Relationship Id="rId5" Type="http://schemas.openxmlformats.org/officeDocument/2006/relationships/notesSlide" Target="../notesSlides/notesSlide11.xml"/><Relationship Id="rId4"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image" Target="../media/image41.png"/><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image" Target="../media/image40.png"/><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slideLayout" Target="../slideLayouts/slideLayout1.xml"/><Relationship Id="rId5" Type="http://schemas.openxmlformats.org/officeDocument/2006/relationships/tags" Target="../tags/tag203.xml"/><Relationship Id="rId10" Type="http://schemas.openxmlformats.org/officeDocument/2006/relationships/tags" Target="../tags/tag208.xml"/><Relationship Id="rId4" Type="http://schemas.openxmlformats.org/officeDocument/2006/relationships/tags" Target="../tags/tag202.xml"/><Relationship Id="rId9" Type="http://schemas.openxmlformats.org/officeDocument/2006/relationships/tags" Target="../tags/tag207.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6.pn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image" Target="../media/image45.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image" Target="../media/image44.png"/><Relationship Id="rId5" Type="http://schemas.openxmlformats.org/officeDocument/2006/relationships/tags" Target="../tags/tag213.xml"/><Relationship Id="rId10" Type="http://schemas.openxmlformats.org/officeDocument/2006/relationships/image" Target="../media/image43.png"/><Relationship Id="rId4" Type="http://schemas.openxmlformats.org/officeDocument/2006/relationships/tags" Target="../tags/tag212.xml"/><Relationship Id="rId9" Type="http://schemas.openxmlformats.org/officeDocument/2006/relationships/image" Target="../media/image42.png"/><Relationship Id="rId1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62.xml"/><Relationship Id="rId7" Type="http://schemas.openxmlformats.org/officeDocument/2006/relationships/image" Target="../media/image8.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tags" Target="../tags/tag218.xml"/><Relationship Id="rId7" Type="http://schemas.openxmlformats.org/officeDocument/2006/relationships/image" Target="../media/image49.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48.png"/><Relationship Id="rId5" Type="http://schemas.openxmlformats.org/officeDocument/2006/relationships/slideLayout" Target="../slideLayouts/slideLayout1.xml"/><Relationship Id="rId4" Type="http://schemas.openxmlformats.org/officeDocument/2006/relationships/tags" Target="../tags/tag219.xml"/></Relationships>
</file>

<file path=ppt/slides/_rels/slide31.xml.rels><?xml version="1.0" encoding="UTF-8" standalone="yes"?>
<Relationships xmlns="http://schemas.openxmlformats.org/package/2006/relationships"><Relationship Id="rId8" Type="http://schemas.openxmlformats.org/officeDocument/2006/relationships/audio" Target="../media/media2.mp3"/><Relationship Id="rId3" Type="http://schemas.openxmlformats.org/officeDocument/2006/relationships/tags" Target="../tags/tag222.xml"/><Relationship Id="rId7" Type="http://schemas.microsoft.com/office/2007/relationships/media" Target="../media/media2.mp3"/><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audio" Target="../media/media1.mp3"/><Relationship Id="rId11" Type="http://schemas.openxmlformats.org/officeDocument/2006/relationships/image" Target="../media/image51.png"/><Relationship Id="rId5" Type="http://schemas.microsoft.com/office/2007/relationships/media" Target="../media/media1.mp3"/><Relationship Id="rId10" Type="http://schemas.openxmlformats.org/officeDocument/2006/relationships/image" Target="../media/image50.png"/><Relationship Id="rId4" Type="http://schemas.openxmlformats.org/officeDocument/2006/relationships/tags" Target="../tags/tag223.xml"/><Relationship Id="rId9"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33.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tags" Target="../tags/tag237.xml"/><Relationship Id="rId18" Type="http://schemas.openxmlformats.org/officeDocument/2006/relationships/tags" Target="../tags/tag242.xml"/><Relationship Id="rId3" Type="http://schemas.openxmlformats.org/officeDocument/2006/relationships/tags" Target="../tags/tag227.xml"/><Relationship Id="rId7" Type="http://schemas.openxmlformats.org/officeDocument/2006/relationships/tags" Target="../tags/tag231.xml"/><Relationship Id="rId12" Type="http://schemas.openxmlformats.org/officeDocument/2006/relationships/tags" Target="../tags/tag236.xml"/><Relationship Id="rId17" Type="http://schemas.openxmlformats.org/officeDocument/2006/relationships/tags" Target="../tags/tag241.xml"/><Relationship Id="rId2" Type="http://schemas.openxmlformats.org/officeDocument/2006/relationships/tags" Target="../tags/tag226.xml"/><Relationship Id="rId16" Type="http://schemas.openxmlformats.org/officeDocument/2006/relationships/tags" Target="../tags/tag240.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5" Type="http://schemas.openxmlformats.org/officeDocument/2006/relationships/tags" Target="../tags/tag229.xml"/><Relationship Id="rId15" Type="http://schemas.openxmlformats.org/officeDocument/2006/relationships/tags" Target="../tags/tag239.xml"/><Relationship Id="rId10" Type="http://schemas.openxmlformats.org/officeDocument/2006/relationships/tags" Target="../tags/tag234.xml"/><Relationship Id="rId19" Type="http://schemas.openxmlformats.org/officeDocument/2006/relationships/slideLayout" Target="../slideLayouts/slideLayout1.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tags" Target="../tags/tag238.xml"/></Relationships>
</file>

<file path=ppt/slides/_rels/slide34.xml.rels><?xml version="1.0" encoding="UTF-8" standalone="yes"?>
<Relationships xmlns="http://schemas.openxmlformats.org/package/2006/relationships"><Relationship Id="rId3" Type="http://schemas.openxmlformats.org/officeDocument/2006/relationships/tags" Target="../tags/tag245.xml"/><Relationship Id="rId7" Type="http://schemas.openxmlformats.org/officeDocument/2006/relationships/image" Target="../media/image6.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image" Target="../media/image5.png"/><Relationship Id="rId5" Type="http://schemas.openxmlformats.org/officeDocument/2006/relationships/notesSlide" Target="../notesSlides/notesSlide12.xml"/><Relationship Id="rId4"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tags" Target="../tags/tag248.xml"/><Relationship Id="rId7" Type="http://schemas.openxmlformats.org/officeDocument/2006/relationships/image" Target="../media/image7.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tags" Target="../tags/tag24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50.xml"/><Relationship Id="rId5" Type="http://schemas.openxmlformats.org/officeDocument/2006/relationships/image" Target="../media/image7.png"/><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51.xml"/><Relationship Id="rId5" Type="http://schemas.openxmlformats.org/officeDocument/2006/relationships/image" Target="../media/image54.png"/><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52.xml"/><Relationship Id="rId5" Type="http://schemas.openxmlformats.org/officeDocument/2006/relationships/image" Target="../media/image7.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53.xml"/><Relationship Id="rId5" Type="http://schemas.openxmlformats.org/officeDocument/2006/relationships/image" Target="../media/image5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54.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55.xml"/><Relationship Id="rId5" Type="http://schemas.openxmlformats.org/officeDocument/2006/relationships/image" Target="../media/image7.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tags" Target="../tags/tag258.xml"/><Relationship Id="rId7" Type="http://schemas.openxmlformats.org/officeDocument/2006/relationships/image" Target="../media/image6.png"/><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5.png"/><Relationship Id="rId5" Type="http://schemas.openxmlformats.org/officeDocument/2006/relationships/notesSlide" Target="../notesSlides/notesSlide19.xml"/><Relationship Id="rId4"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59.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60.xml"/><Relationship Id="rId5" Type="http://schemas.openxmlformats.org/officeDocument/2006/relationships/image" Target="../media/image62.png"/><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0.xml"/><Relationship Id="rId1" Type="http://schemas.openxmlformats.org/officeDocument/2006/relationships/tags" Target="../tags/tag261.xml"/><Relationship Id="rId6" Type="http://schemas.openxmlformats.org/officeDocument/2006/relationships/image" Target="../media/image64.png"/><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3" Type="http://schemas.openxmlformats.org/officeDocument/2006/relationships/tags" Target="../tags/tag78.xml"/><Relationship Id="rId18" Type="http://schemas.openxmlformats.org/officeDocument/2006/relationships/tags" Target="../tags/tag83.xml"/><Relationship Id="rId26" Type="http://schemas.openxmlformats.org/officeDocument/2006/relationships/slideLayout" Target="../slideLayouts/slideLayout1.xml"/><Relationship Id="rId3" Type="http://schemas.openxmlformats.org/officeDocument/2006/relationships/tags" Target="../tags/tag68.xml"/><Relationship Id="rId21" Type="http://schemas.openxmlformats.org/officeDocument/2006/relationships/tags" Target="../tags/tag86.xml"/><Relationship Id="rId34" Type="http://schemas.openxmlformats.org/officeDocument/2006/relationships/image" Target="../media/image17.png"/><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tags" Target="../tags/tag82.xml"/><Relationship Id="rId25" Type="http://schemas.openxmlformats.org/officeDocument/2006/relationships/tags" Target="../tags/tag90.xml"/><Relationship Id="rId33" Type="http://schemas.openxmlformats.org/officeDocument/2006/relationships/image" Target="../media/image16.svg"/><Relationship Id="rId2" Type="http://schemas.openxmlformats.org/officeDocument/2006/relationships/tags" Target="../tags/tag67.xml"/><Relationship Id="rId16" Type="http://schemas.openxmlformats.org/officeDocument/2006/relationships/tags" Target="../tags/tag81.xml"/><Relationship Id="rId20" Type="http://schemas.openxmlformats.org/officeDocument/2006/relationships/tags" Target="../tags/tag85.xml"/><Relationship Id="rId29" Type="http://schemas.openxmlformats.org/officeDocument/2006/relationships/image" Target="../media/image12.svg"/><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24" Type="http://schemas.openxmlformats.org/officeDocument/2006/relationships/tags" Target="../tags/tag89.xml"/><Relationship Id="rId32" Type="http://schemas.openxmlformats.org/officeDocument/2006/relationships/image" Target="../media/image15.png"/><Relationship Id="rId5" Type="http://schemas.openxmlformats.org/officeDocument/2006/relationships/tags" Target="../tags/tag70.xml"/><Relationship Id="rId15" Type="http://schemas.openxmlformats.org/officeDocument/2006/relationships/tags" Target="../tags/tag80.xml"/><Relationship Id="rId23" Type="http://schemas.openxmlformats.org/officeDocument/2006/relationships/tags" Target="../tags/tag88.xml"/><Relationship Id="rId28" Type="http://schemas.openxmlformats.org/officeDocument/2006/relationships/image" Target="../media/image11.png"/><Relationship Id="rId10" Type="http://schemas.openxmlformats.org/officeDocument/2006/relationships/tags" Target="../tags/tag75.xml"/><Relationship Id="rId19" Type="http://schemas.openxmlformats.org/officeDocument/2006/relationships/tags" Target="../tags/tag84.xml"/><Relationship Id="rId31" Type="http://schemas.openxmlformats.org/officeDocument/2006/relationships/image" Target="../media/image14.svg"/><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 Id="rId22" Type="http://schemas.openxmlformats.org/officeDocument/2006/relationships/tags" Target="../tags/tag87.xml"/><Relationship Id="rId27" Type="http://schemas.openxmlformats.org/officeDocument/2006/relationships/image" Target="../media/image7.png"/><Relationship Id="rId30" Type="http://schemas.openxmlformats.org/officeDocument/2006/relationships/image" Target="../media/image13.png"/><Relationship Id="rId35" Type="http://schemas.openxmlformats.org/officeDocument/2006/relationships/image" Target="../media/image18.svg"/><Relationship Id="rId8" Type="http://schemas.openxmlformats.org/officeDocument/2006/relationships/tags" Target="../tags/tag73.xml"/></Relationships>
</file>

<file path=ppt/slides/_rels/slide6.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6.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7.png"/><Relationship Id="rId5" Type="http://schemas.openxmlformats.org/officeDocument/2006/relationships/tags" Target="../tags/tag98.xml"/><Relationship Id="rId10" Type="http://schemas.openxmlformats.org/officeDocument/2006/relationships/image" Target="../media/image19.png"/><Relationship Id="rId4" Type="http://schemas.openxmlformats.org/officeDocument/2006/relationships/tags" Target="../tags/tag97.xml"/><Relationship Id="rId9"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20.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20.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descr="G:\2021\校庆\PPT\logo-渐变金-10.pnglogo-渐变金-10"/>
          <p:cNvPicPr>
            <a:picLocks noChangeAspect="1"/>
          </p:cNvPicPr>
          <p:nvPr>
            <p:custDataLst>
              <p:tags r:id="rId2"/>
            </p:custDataLst>
          </p:nvPr>
        </p:nvPicPr>
        <p:blipFill>
          <a:blip r:embed="rId5"/>
          <a:srcRect/>
          <a:stretch>
            <a:fillRect/>
          </a:stretch>
        </p:blipFill>
        <p:spPr>
          <a:xfrm>
            <a:off x="3365046" y="-900112"/>
            <a:ext cx="5494020" cy="3620770"/>
          </a:xfrm>
          <a:prstGeom prst="rect">
            <a:avLst/>
          </a:prstGeom>
        </p:spPr>
      </p:pic>
      <p:pic>
        <p:nvPicPr>
          <p:cNvPr id="3" name="图片 1"/>
          <p:cNvPicPr>
            <a:picLocks noChangeAspect="1"/>
          </p:cNvPicPr>
          <p:nvPr>
            <p:custDataLst>
              <p:tags r:id="rId3"/>
            </p:custDataLst>
          </p:nvPr>
        </p:nvPicPr>
        <p:blipFill rotWithShape="1">
          <a:blip r:embed="rId6" cstate="print">
            <a:extLst>
              <a:ext uri="{28A0092B-C50C-407E-A947-70E740481C1C}">
                <a14:useLocalDpi xmlns:a14="http://schemas.microsoft.com/office/drawing/2010/main" val="0"/>
              </a:ext>
            </a:extLst>
          </a:blip>
          <a:srcRect b="7741"/>
          <a:stretch>
            <a:fillRect/>
          </a:stretch>
        </p:blipFill>
        <p:spPr>
          <a:xfrm>
            <a:off x="0" y="0"/>
            <a:ext cx="1630045" cy="1504315"/>
          </a:xfrm>
          <a:prstGeom prst="rect">
            <a:avLst/>
          </a:prstGeom>
        </p:spPr>
      </p:pic>
      <p:sp>
        <p:nvSpPr>
          <p:cNvPr id="4" name="Text Box 3"/>
          <p:cNvSpPr txBox="1"/>
          <p:nvPr/>
        </p:nvSpPr>
        <p:spPr>
          <a:xfrm>
            <a:off x="1851949" y="2956528"/>
            <a:ext cx="9005104" cy="769441"/>
          </a:xfrm>
          <a:prstGeom prst="rect">
            <a:avLst/>
          </a:prstGeom>
          <a:noFill/>
        </p:spPr>
        <p:txBody>
          <a:bodyPr wrap="square" rtlCol="0">
            <a:spAutoFit/>
          </a:bodyPr>
          <a:lstStyle/>
          <a:p>
            <a:r>
              <a:rPr lang="zh-CN" altLang="en-US" sz="4400" b="1" dirty="0">
                <a:latin typeface="Kailasa" panose="02000500000000020004" pitchFamily="2" charset="0"/>
                <a:ea typeface="+mj-ea"/>
                <a:cs typeface="Kailasa" panose="02000500000000020004" pitchFamily="2" charset="0"/>
              </a:rPr>
              <a:t>基于</a:t>
            </a:r>
            <a:r>
              <a:rPr lang="en-US" altLang="zh-CN" sz="4400" b="1" dirty="0">
                <a:latin typeface="Kailasa" panose="02000500000000020004" pitchFamily="2" charset="0"/>
                <a:ea typeface="+mj-ea"/>
                <a:cs typeface="Kailasa" panose="02000500000000020004" pitchFamily="2" charset="0"/>
              </a:rPr>
              <a:t>WGAN-GP</a:t>
            </a:r>
            <a:r>
              <a:rPr lang="zh-CN" altLang="en-US" sz="4400" b="1" dirty="0">
                <a:latin typeface="Kailasa" panose="02000500000000020004" pitchFamily="2" charset="0"/>
                <a:ea typeface="+mj-ea"/>
                <a:cs typeface="Kailasa" panose="02000500000000020004" pitchFamily="2" charset="0"/>
              </a:rPr>
              <a:t>的多轨道音乐生成</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3-12-11 at 20.50.24"/>
          <p:cNvPicPr>
            <a:picLocks noChangeAspect="1"/>
          </p:cNvPicPr>
          <p:nvPr/>
        </p:nvPicPr>
        <p:blipFill>
          <a:blip r:embed="rId6"/>
          <a:stretch>
            <a:fillRect/>
          </a:stretch>
        </p:blipFill>
        <p:spPr>
          <a:xfrm>
            <a:off x="2784475" y="1087755"/>
            <a:ext cx="6555740" cy="4153535"/>
          </a:xfrm>
          <a:prstGeom prst="rect">
            <a:avLst/>
          </a:prstGeom>
        </p:spPr>
      </p:pic>
      <p:sp>
        <p:nvSpPr>
          <p:cNvPr id="3" name="Text Box 2"/>
          <p:cNvSpPr txBox="1"/>
          <p:nvPr/>
        </p:nvSpPr>
        <p:spPr>
          <a:xfrm>
            <a:off x="3540125" y="5657215"/>
            <a:ext cx="6096000" cy="521970"/>
          </a:xfrm>
          <a:prstGeom prst="rect">
            <a:avLst/>
          </a:prstGeom>
          <a:noFill/>
        </p:spPr>
        <p:txBody>
          <a:bodyPr wrap="square" rtlCol="0" anchor="t">
            <a:spAutoFit/>
          </a:bodyPr>
          <a:lstStyle/>
          <a:p>
            <a:pPr algn="just"/>
            <a:r>
              <a:rPr lang="en-US" altLang="zh-CN" sz="2800">
                <a:latin typeface="Arial Regular" panose="020B0604020202090204" charset="0"/>
                <a:cs typeface="Arial Regular" panose="020B0604020202090204" charset="0"/>
                <a:sym typeface="+mn-ea"/>
              </a:rPr>
              <a:t>2</a:t>
            </a:r>
            <a:r>
              <a:rPr lang="zh-CN" altLang="en-US" sz="2800">
                <a:latin typeface="Arial Regular" panose="020B0604020202090204" charset="0"/>
                <a:cs typeface="Arial Regular" panose="020B0604020202090204" charset="0"/>
                <a:sym typeface="+mn-ea"/>
              </a:rPr>
              <a:t>、构建不同乐器之间的协调性。</a:t>
            </a:r>
          </a:p>
        </p:txBody>
      </p:sp>
      <p:sp>
        <p:nvSpPr>
          <p:cNvPr id="15" name="矩形 14"/>
          <p:cNvSpPr/>
          <p:nvPr>
            <p:custDataLst>
              <p:tags r:id="rId2"/>
            </p:custDataLst>
          </p:nvPr>
        </p:nvSpPr>
        <p:spPr>
          <a:xfrm>
            <a:off x="5591791" y="273078"/>
            <a:ext cx="1198880" cy="398780"/>
          </a:xfrm>
          <a:prstGeom prst="rect">
            <a:avLst/>
          </a:prstGeom>
        </p:spPr>
        <p:txBody>
          <a:bodyPr wrap="none">
            <a:spAutoFit/>
          </a:bodyPr>
          <a:lstStyle/>
          <a:p>
            <a:pPr lvl="0"/>
            <a:r>
              <a:rPr lang="zh-CN" altLang="en-US" sz="2000" dirty="0">
                <a:solidFill>
                  <a:srgbClr val="BD934E"/>
                </a:solidFill>
              </a:rPr>
              <a:t>生成难点</a:t>
            </a:r>
          </a:p>
        </p:txBody>
      </p:sp>
      <p:pic>
        <p:nvPicPr>
          <p:cNvPr id="20" name="图片 19" descr="G:\2021\校庆\PPT\logo-08.pnglogo-08"/>
          <p:cNvPicPr>
            <a:picLocks noChangeAspect="1"/>
          </p:cNvPicPr>
          <p:nvPr>
            <p:custDataLst>
              <p:tags r:id="rId3"/>
            </p:custDataLst>
          </p:nvPr>
        </p:nvPicPr>
        <p:blipFill>
          <a:blip r:embed="rId7"/>
          <a:srcRect/>
          <a:stretch>
            <a:fillRect/>
          </a:stretch>
        </p:blipFill>
        <p:spPr>
          <a:xfrm rot="17197349" flipH="1">
            <a:off x="5108883" y="291517"/>
            <a:ext cx="525802" cy="484314"/>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55600" y="1820182"/>
            <a:ext cx="11645900" cy="1672318"/>
            <a:chOff x="355600" y="1642382"/>
            <a:chExt cx="11645900" cy="1672318"/>
          </a:xfrm>
        </p:grpSpPr>
        <p:sp>
          <p:nvSpPr>
            <p:cNvPr id="2" name="箭头: 右 1"/>
            <p:cNvSpPr/>
            <p:nvPr/>
          </p:nvSpPr>
          <p:spPr>
            <a:xfrm>
              <a:off x="355600" y="1917700"/>
              <a:ext cx="11645900" cy="1397000"/>
            </a:xfrm>
            <a:prstGeom prst="rightArrow">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a:off x="934624" y="2429861"/>
              <a:ext cx="1097280" cy="368300"/>
            </a:xfrm>
            <a:prstGeom prst="rect">
              <a:avLst/>
            </a:prstGeom>
            <a:noFill/>
          </p:spPr>
          <p:txBody>
            <a:bodyPr wrap="none" rtlCol="0">
              <a:spAutoFit/>
            </a:bodyPr>
            <a:lstStyle/>
            <a:p>
              <a:pPr lvl="0"/>
              <a:r>
                <a:rPr lang="zh-CN" altLang="en-US" dirty="0">
                  <a:solidFill>
                    <a:schemeClr val="bg1"/>
                  </a:solidFill>
                </a:rPr>
                <a:t>数据采集</a:t>
              </a:r>
            </a:p>
          </p:txBody>
        </p:sp>
        <p:sp>
          <p:nvSpPr>
            <p:cNvPr id="26" name="矩形 25"/>
            <p:cNvSpPr/>
            <p:nvPr/>
          </p:nvSpPr>
          <p:spPr>
            <a:xfrm>
              <a:off x="850884" y="1642425"/>
              <a:ext cx="1605280"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First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 name="任意多边形: 形状 2"/>
            <p:cNvSpPr/>
            <p:nvPr/>
          </p:nvSpPr>
          <p:spPr>
            <a:xfrm>
              <a:off x="2336838" y="2451183"/>
              <a:ext cx="330200" cy="33020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47624" y="2429861"/>
              <a:ext cx="1097280" cy="368300"/>
            </a:xfrm>
            <a:prstGeom prst="rect">
              <a:avLst/>
            </a:prstGeom>
            <a:noFill/>
          </p:spPr>
          <p:txBody>
            <a:bodyPr wrap="none" rtlCol="0">
              <a:spAutoFit/>
            </a:bodyPr>
            <a:lstStyle/>
            <a:p>
              <a:pPr lvl="0"/>
              <a:r>
                <a:rPr lang="zh-CN" altLang="en-US" dirty="0">
                  <a:solidFill>
                    <a:schemeClr val="bg1"/>
                  </a:solidFill>
                </a:rPr>
                <a:t>格式转化</a:t>
              </a:r>
            </a:p>
          </p:txBody>
        </p:sp>
        <p:sp>
          <p:nvSpPr>
            <p:cNvPr id="29" name="矩形 28"/>
            <p:cNvSpPr/>
            <p:nvPr/>
          </p:nvSpPr>
          <p:spPr>
            <a:xfrm>
              <a:off x="3135209" y="1642425"/>
              <a:ext cx="1929765"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Second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0" name="任意多边形: 形状 29"/>
            <p:cNvSpPr/>
            <p:nvPr/>
          </p:nvSpPr>
          <p:spPr>
            <a:xfrm>
              <a:off x="4660900" y="2451100"/>
              <a:ext cx="330200" cy="33020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807040" y="2411798"/>
              <a:ext cx="1097280" cy="368300"/>
            </a:xfrm>
            <a:prstGeom prst="rect">
              <a:avLst/>
            </a:prstGeom>
            <a:noFill/>
          </p:spPr>
          <p:txBody>
            <a:bodyPr wrap="none" rtlCol="0">
              <a:spAutoFit/>
            </a:bodyPr>
            <a:lstStyle/>
            <a:p>
              <a:pPr lvl="0"/>
              <a:r>
                <a:rPr lang="zh-CN" altLang="en-US" dirty="0">
                  <a:solidFill>
                    <a:schemeClr val="bg1"/>
                  </a:solidFill>
                </a:rPr>
                <a:t>截取小节</a:t>
              </a:r>
            </a:p>
          </p:txBody>
        </p:sp>
        <p:sp>
          <p:nvSpPr>
            <p:cNvPr id="32" name="矩形 31"/>
            <p:cNvSpPr/>
            <p:nvPr/>
          </p:nvSpPr>
          <p:spPr>
            <a:xfrm>
              <a:off x="5510462" y="1642382"/>
              <a:ext cx="1690370"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Third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3" name="任意多边形: 形状 32"/>
            <p:cNvSpPr/>
            <p:nvPr/>
          </p:nvSpPr>
          <p:spPr>
            <a:xfrm>
              <a:off x="7366315" y="2469154"/>
              <a:ext cx="330200" cy="33020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567415" y="2429789"/>
              <a:ext cx="1097280" cy="368300"/>
            </a:xfrm>
            <a:prstGeom prst="rect">
              <a:avLst/>
            </a:prstGeom>
            <a:noFill/>
          </p:spPr>
          <p:txBody>
            <a:bodyPr wrap="none" rtlCol="0">
              <a:spAutoFit/>
            </a:bodyPr>
            <a:lstStyle/>
            <a:p>
              <a:pPr lvl="0"/>
              <a:r>
                <a:rPr lang="zh-CN" altLang="en-US" dirty="0">
                  <a:solidFill>
                    <a:schemeClr val="bg1"/>
                  </a:solidFill>
                </a:rPr>
                <a:t>数据打乱</a:t>
              </a:r>
            </a:p>
          </p:txBody>
        </p:sp>
        <p:sp>
          <p:nvSpPr>
            <p:cNvPr id="35" name="矩形 34"/>
            <p:cNvSpPr/>
            <p:nvPr/>
          </p:nvSpPr>
          <p:spPr>
            <a:xfrm>
              <a:off x="8182988" y="1642425"/>
              <a:ext cx="1865630"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Fourth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6" name="任意多边形: 形状 35"/>
            <p:cNvSpPr/>
            <p:nvPr/>
          </p:nvSpPr>
          <p:spPr>
            <a:xfrm>
              <a:off x="10536433" y="2451183"/>
              <a:ext cx="330200" cy="33015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任意多边形: 形状 55"/>
          <p:cNvSpPr/>
          <p:nvPr/>
        </p:nvSpPr>
        <p:spPr>
          <a:xfrm>
            <a:off x="2667037" y="2794076"/>
            <a:ext cx="0" cy="3060700"/>
          </a:xfrm>
          <a:custGeom>
            <a:avLst/>
            <a:gdLst>
              <a:gd name="connsiteX0" fmla="*/ 0 w 0"/>
              <a:gd name="connsiteY0" fmla="*/ 0 h 3060700"/>
              <a:gd name="connsiteX1" fmla="*/ 0 w 0"/>
              <a:gd name="connsiteY1" fmla="*/ 3060700 h 3060700"/>
            </a:gdLst>
            <a:ahLst/>
            <a:cxnLst>
              <a:cxn ang="0">
                <a:pos x="connsiteX0" y="connsiteY0"/>
              </a:cxn>
              <a:cxn ang="0">
                <a:pos x="connsiteX1" y="connsiteY1"/>
              </a:cxn>
            </a:cxnLst>
            <a:rect l="l" t="t" r="r" b="b"/>
            <a:pathLst>
              <a:path h="3060700">
                <a:moveTo>
                  <a:pt x="0" y="0"/>
                </a:moveTo>
                <a:lnTo>
                  <a:pt x="0" y="3060700"/>
                </a:lnTo>
              </a:path>
            </a:pathLst>
          </a:custGeom>
          <a:noFill/>
          <a:ln>
            <a:solidFill>
              <a:srgbClr val="BD934E"/>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0" name="任意多边形: 形状 59"/>
          <p:cNvSpPr/>
          <p:nvPr/>
        </p:nvSpPr>
        <p:spPr>
          <a:xfrm>
            <a:off x="5065043" y="2794076"/>
            <a:ext cx="0" cy="3060700"/>
          </a:xfrm>
          <a:custGeom>
            <a:avLst/>
            <a:gdLst>
              <a:gd name="connsiteX0" fmla="*/ 0 w 0"/>
              <a:gd name="connsiteY0" fmla="*/ 0 h 3060700"/>
              <a:gd name="connsiteX1" fmla="*/ 0 w 0"/>
              <a:gd name="connsiteY1" fmla="*/ 3060700 h 3060700"/>
            </a:gdLst>
            <a:ahLst/>
            <a:cxnLst>
              <a:cxn ang="0">
                <a:pos x="connsiteX0" y="connsiteY0"/>
              </a:cxn>
              <a:cxn ang="0">
                <a:pos x="connsiteX1" y="connsiteY1"/>
              </a:cxn>
            </a:cxnLst>
            <a:rect l="l" t="t" r="r" b="b"/>
            <a:pathLst>
              <a:path h="3060700">
                <a:moveTo>
                  <a:pt x="0" y="0"/>
                </a:moveTo>
                <a:lnTo>
                  <a:pt x="0" y="3060700"/>
                </a:lnTo>
              </a:path>
            </a:pathLst>
          </a:custGeom>
          <a:noFill/>
          <a:ln>
            <a:solidFill>
              <a:srgbClr val="BD934E"/>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3" name="任意多边形: 形状 62"/>
          <p:cNvSpPr/>
          <p:nvPr/>
        </p:nvSpPr>
        <p:spPr>
          <a:xfrm>
            <a:off x="7806298" y="2794076"/>
            <a:ext cx="0" cy="3060700"/>
          </a:xfrm>
          <a:custGeom>
            <a:avLst/>
            <a:gdLst>
              <a:gd name="connsiteX0" fmla="*/ 0 w 0"/>
              <a:gd name="connsiteY0" fmla="*/ 0 h 3060700"/>
              <a:gd name="connsiteX1" fmla="*/ 0 w 0"/>
              <a:gd name="connsiteY1" fmla="*/ 3060700 h 3060700"/>
            </a:gdLst>
            <a:ahLst/>
            <a:cxnLst>
              <a:cxn ang="0">
                <a:pos x="connsiteX0" y="connsiteY0"/>
              </a:cxn>
              <a:cxn ang="0">
                <a:pos x="connsiteX1" y="connsiteY1"/>
              </a:cxn>
            </a:cxnLst>
            <a:rect l="l" t="t" r="r" b="b"/>
            <a:pathLst>
              <a:path h="3060700">
                <a:moveTo>
                  <a:pt x="0" y="0"/>
                </a:moveTo>
                <a:lnTo>
                  <a:pt x="0" y="3060700"/>
                </a:lnTo>
              </a:path>
            </a:pathLst>
          </a:custGeom>
          <a:noFill/>
          <a:ln>
            <a:solidFill>
              <a:srgbClr val="BD934E"/>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1" name="矩形 70"/>
          <p:cNvSpPr/>
          <p:nvPr/>
        </p:nvSpPr>
        <p:spPr>
          <a:xfrm>
            <a:off x="7531100" y="4901565"/>
            <a:ext cx="1453515" cy="789305"/>
          </a:xfrm>
          <a:prstGeom prst="rect">
            <a:avLst/>
          </a:prstGeom>
          <a:noFill/>
        </p:spPr>
        <p:txBody>
          <a:bodyPr wrap="square" rtlCol="0">
            <a:spAutoFit/>
          </a:bodyPr>
          <a:lstStyle/>
          <a:p>
            <a:pPr algn="ct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您的内容请在这里输入，或者复制</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您的文本后</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4977746" y="450243"/>
            <a:ext cx="1452880" cy="398780"/>
          </a:xfrm>
          <a:prstGeom prst="rect">
            <a:avLst/>
          </a:prstGeom>
        </p:spPr>
        <p:txBody>
          <a:bodyPr wrap="none">
            <a:spAutoFit/>
          </a:bodyPr>
          <a:lstStyle/>
          <a:p>
            <a:pPr lvl="0"/>
            <a:r>
              <a:rPr lang="zh-CN" altLang="en-US" sz="2000" dirty="0">
                <a:solidFill>
                  <a:srgbClr val="BD934E"/>
                </a:solidFill>
              </a:rPr>
              <a:t>数据集处理</a:t>
            </a:r>
          </a:p>
        </p:txBody>
      </p:sp>
      <p:pic>
        <p:nvPicPr>
          <p:cNvPr id="38" name="图片 37" descr="G:\2021\校庆\PPT\logo-08.pnglogo-08"/>
          <p:cNvPicPr>
            <a:picLocks noChangeAspect="1"/>
          </p:cNvPicPr>
          <p:nvPr/>
        </p:nvPicPr>
        <p:blipFill>
          <a:blip r:embed="rId3"/>
          <a:srcRect/>
          <a:stretch>
            <a:fillRect/>
          </a:stretch>
        </p:blipFill>
        <p:spPr>
          <a:xfrm rot="17197349" flipH="1">
            <a:off x="4494838" y="468682"/>
            <a:ext cx="525802" cy="484314"/>
          </a:xfrm>
          <a:prstGeom prst="rect">
            <a:avLst/>
          </a:prstGeom>
        </p:spPr>
      </p:pic>
      <p:sp>
        <p:nvSpPr>
          <p:cNvPr id="4" name="文本框 3"/>
          <p:cNvSpPr txBox="1"/>
          <p:nvPr userDrawn="1"/>
        </p:nvSpPr>
        <p:spPr>
          <a:xfrm>
            <a:off x="510450" y="3403358"/>
            <a:ext cx="1945707" cy="965874"/>
          </a:xfrm>
          <a:prstGeom prst="rect">
            <a:avLst/>
          </a:prstGeom>
        </p:spPr>
        <p:txBody>
          <a:bodyPr wrap="none" rtlCol="0">
            <a:noAutofit/>
          </a:bodyPr>
          <a:lstStyle/>
          <a:p>
            <a:pPr algn="just"/>
            <a:r>
              <a:rPr lang="zh-CN" altLang="en-US" sz="2400">
                <a:latin typeface="楷体" panose="02010609060101010101" charset="-122"/>
                <a:ea typeface="楷体" panose="02010609060101010101" charset="-122"/>
                <a:cs typeface="楷体" panose="02010609060101010101" charset="-122"/>
              </a:rPr>
              <a:t>从</a:t>
            </a:r>
            <a:r>
              <a:rPr lang="en-US" altLang="zh-CN" sz="2400">
                <a:latin typeface="Arial" panose="020B0604020202090204" pitchFamily="34" charset="0"/>
                <a:ea typeface="Arial" panose="020B0604020202090204" pitchFamily="34" charset="0"/>
                <a:cs typeface="Arial" panose="020B0604020202090204" pitchFamily="34" charset="0"/>
              </a:rPr>
              <a:t>Lakth</a:t>
            </a:r>
            <a:r>
              <a:rPr lang="zh-CN" altLang="en-US" sz="2400">
                <a:latin typeface="楷体" panose="02010609060101010101" charset="-122"/>
                <a:ea typeface="楷体" panose="02010609060101010101" charset="-122"/>
                <a:cs typeface="楷体" panose="02010609060101010101" charset="-122"/>
              </a:rPr>
              <a:t>数据集</a:t>
            </a:r>
          </a:p>
          <a:p>
            <a:pPr algn="just"/>
            <a:r>
              <a:rPr lang="zh-CN" altLang="en-US" sz="2400">
                <a:latin typeface="楷体" panose="02010609060101010101" charset="-122"/>
                <a:ea typeface="楷体" panose="02010609060101010101" charset="-122"/>
                <a:cs typeface="楷体" panose="02010609060101010101" charset="-122"/>
              </a:rPr>
              <a:t>中选取了</a:t>
            </a:r>
            <a:r>
              <a:rPr lang="en-US" altLang="zh-CN" sz="2400">
                <a:latin typeface="楷体" panose="02010609060101010101" charset="-122"/>
                <a:ea typeface="楷体" panose="02010609060101010101" charset="-122"/>
                <a:cs typeface="楷体" panose="02010609060101010101" charset="-122"/>
              </a:rPr>
              <a:t>4693</a:t>
            </a:r>
          </a:p>
          <a:p>
            <a:pPr algn="just"/>
            <a:r>
              <a:rPr lang="zh-CN" altLang="en-US" sz="2400">
                <a:latin typeface="楷体" panose="02010609060101010101" charset="-122"/>
                <a:ea typeface="楷体" panose="02010609060101010101" charset="-122"/>
                <a:cs typeface="楷体" panose="02010609060101010101" charset="-122"/>
              </a:rPr>
              <a:t>首流行乐曲。</a:t>
            </a:r>
          </a:p>
        </p:txBody>
      </p:sp>
      <p:sp>
        <p:nvSpPr>
          <p:cNvPr id="6" name="文本框 5"/>
          <p:cNvSpPr txBox="1"/>
          <p:nvPr userDrawn="1"/>
        </p:nvSpPr>
        <p:spPr>
          <a:xfrm>
            <a:off x="3061135" y="3403414"/>
            <a:ext cx="1670354" cy="368300"/>
          </a:xfrm>
          <a:prstGeom prst="rect">
            <a:avLst/>
          </a:prstGeom>
        </p:spPr>
        <p:txBody>
          <a:bodyPr wrap="none" rtlCol="0">
            <a:noAutofit/>
          </a:bodyPr>
          <a:lstStyle/>
          <a:p>
            <a:r>
              <a:rPr lang="zh-CN" altLang="en-US" sz="2400">
                <a:latin typeface="楷体" panose="02010609060101010101" charset="-122"/>
                <a:ea typeface="楷体" panose="02010609060101010101" charset="-122"/>
                <a:cs typeface="楷体" panose="02010609060101010101" charset="-122"/>
              </a:rPr>
              <a:t>将</a:t>
            </a:r>
            <a:r>
              <a:rPr lang="en-US" altLang="zh-CN" sz="2400">
                <a:latin typeface="Arial" panose="020B0604020202090204" pitchFamily="34" charset="0"/>
                <a:ea typeface="Arial" panose="020B0604020202090204" pitchFamily="34" charset="0"/>
                <a:cs typeface="Arial" panose="020B0604020202090204" pitchFamily="34" charset="0"/>
              </a:rPr>
              <a:t>midi</a:t>
            </a:r>
            <a:r>
              <a:rPr lang="zh-CN" altLang="en-US" sz="2400">
                <a:latin typeface="楷体" panose="02010609060101010101" charset="-122"/>
                <a:ea typeface="楷体" panose="02010609060101010101" charset="-122"/>
                <a:cs typeface="楷体" panose="02010609060101010101" charset="-122"/>
              </a:rPr>
              <a:t>形式的</a:t>
            </a:r>
          </a:p>
          <a:p>
            <a:r>
              <a:rPr lang="zh-CN" altLang="en-US" sz="2400">
                <a:latin typeface="楷体" panose="02010609060101010101" charset="-122"/>
                <a:ea typeface="楷体" panose="02010609060101010101" charset="-122"/>
                <a:cs typeface="楷体" panose="02010609060101010101" charset="-122"/>
              </a:rPr>
              <a:t>音乐读取为</a:t>
            </a:r>
          </a:p>
          <a:p>
            <a:r>
              <a:rPr lang="en-US" altLang="zh-CN" sz="2400">
                <a:latin typeface="Arial" panose="020B0604020202090204" pitchFamily="34" charset="0"/>
                <a:ea typeface="Arial" panose="020B0604020202090204" pitchFamily="34" charset="0"/>
                <a:cs typeface="Arial" panose="020B0604020202090204" pitchFamily="34" charset="0"/>
              </a:rPr>
              <a:t>pianoroll</a:t>
            </a:r>
            <a:r>
              <a:rPr lang="zh-CN" altLang="en-US" sz="2400">
                <a:latin typeface="楷体" panose="02010609060101010101" charset="-122"/>
                <a:ea typeface="楷体" panose="02010609060101010101" charset="-122"/>
                <a:cs typeface="楷体" panose="02010609060101010101" charset="-122"/>
              </a:rPr>
              <a:t>形</a:t>
            </a:r>
          </a:p>
          <a:p>
            <a:r>
              <a:rPr lang="zh-CN" altLang="en-US" sz="2400">
                <a:latin typeface="楷体" panose="02010609060101010101" charset="-122"/>
                <a:ea typeface="楷体" panose="02010609060101010101" charset="-122"/>
                <a:cs typeface="楷体" panose="02010609060101010101" charset="-122"/>
              </a:rPr>
              <a:t>式。并将音高</a:t>
            </a:r>
          </a:p>
          <a:p>
            <a:r>
              <a:rPr lang="zh-CN" altLang="en-US" sz="2400">
                <a:latin typeface="楷体" panose="02010609060101010101" charset="-122"/>
                <a:ea typeface="楷体" panose="02010609060101010101" charset="-122"/>
                <a:cs typeface="楷体" panose="02010609060101010101" charset="-122"/>
              </a:rPr>
              <a:t>向量二值化。</a:t>
            </a:r>
          </a:p>
        </p:txBody>
      </p:sp>
      <p:sp>
        <p:nvSpPr>
          <p:cNvPr id="9" name="文本框 8"/>
          <p:cNvSpPr txBox="1"/>
          <p:nvPr userDrawn="1"/>
        </p:nvSpPr>
        <p:spPr>
          <a:xfrm>
            <a:off x="5384507" y="3403327"/>
            <a:ext cx="1587927" cy="368300"/>
          </a:xfrm>
          <a:prstGeom prst="rect">
            <a:avLst/>
          </a:prstGeom>
        </p:spPr>
        <p:txBody>
          <a:bodyPr wrap="none" rtlCol="0">
            <a:noAutofit/>
          </a:bodyPr>
          <a:lstStyle/>
          <a:p>
            <a:r>
              <a:rPr lang="zh-CN" altLang="en-US" sz="2400">
                <a:latin typeface="楷体" panose="02010609060101010101" charset="-122"/>
                <a:ea typeface="楷体" panose="02010609060101010101" charset="-122"/>
                <a:cs typeface="楷体" panose="02010609060101010101" charset="-122"/>
              </a:rPr>
              <a:t>从每首音乐中选</a:t>
            </a:r>
          </a:p>
          <a:p>
            <a:r>
              <a:rPr lang="zh-CN" altLang="en-US" sz="2400">
                <a:latin typeface="楷体" panose="02010609060101010101" charset="-122"/>
                <a:ea typeface="楷体" panose="02010609060101010101" charset="-122"/>
                <a:cs typeface="楷体" panose="02010609060101010101" charset="-122"/>
              </a:rPr>
              <a:t>取四个小节长度</a:t>
            </a:r>
          </a:p>
          <a:p>
            <a:r>
              <a:rPr lang="zh-CN" altLang="en-US" sz="2400">
                <a:latin typeface="楷体" panose="02010609060101010101" charset="-122"/>
                <a:ea typeface="楷体" panose="02010609060101010101" charset="-122"/>
                <a:cs typeface="楷体" panose="02010609060101010101" charset="-122"/>
              </a:rPr>
              <a:t>的时间步数，并</a:t>
            </a:r>
          </a:p>
          <a:p>
            <a:r>
              <a:rPr lang="zh-CN" altLang="en-US" sz="2400">
                <a:latin typeface="楷体" panose="02010609060101010101" charset="-122"/>
                <a:ea typeface="楷体" panose="02010609060101010101" charset="-122"/>
                <a:cs typeface="楷体" panose="02010609060101010101" charset="-122"/>
              </a:rPr>
              <a:t>用五个音轨表示。</a:t>
            </a:r>
          </a:p>
        </p:txBody>
      </p:sp>
      <p:sp>
        <p:nvSpPr>
          <p:cNvPr id="15" name="文本框 14"/>
          <p:cNvSpPr txBox="1"/>
          <p:nvPr userDrawn="1"/>
        </p:nvSpPr>
        <p:spPr>
          <a:xfrm>
            <a:off x="8183056" y="3492500"/>
            <a:ext cx="2518038" cy="368300"/>
          </a:xfrm>
          <a:prstGeom prst="rect">
            <a:avLst/>
          </a:prstGeom>
        </p:spPr>
        <p:txBody>
          <a:bodyPr wrap="none" rtlCol="0">
            <a:noAutofit/>
          </a:bodyPr>
          <a:lstStyle/>
          <a:p>
            <a:r>
              <a:rPr lang="zh-CN" altLang="en-US" sz="2400">
                <a:latin typeface="楷体" panose="02010609060101010101" charset="-122"/>
                <a:ea typeface="楷体" panose="02010609060101010101" charset="-122"/>
                <a:cs typeface="楷体" panose="02010609060101010101" charset="-122"/>
              </a:rPr>
              <a:t>调用</a:t>
            </a:r>
            <a:r>
              <a:rPr lang="en-US" altLang="zh-CN" sz="2400">
                <a:latin typeface="Arial" panose="020B0604020202090204" pitchFamily="34" charset="0"/>
                <a:ea typeface="Arial" panose="020B0604020202090204" pitchFamily="34" charset="0"/>
                <a:cs typeface="Arial" panose="020B0604020202090204" pitchFamily="34" charset="0"/>
              </a:rPr>
              <a:t>shuffle</a:t>
            </a:r>
            <a:r>
              <a:rPr lang="zh-CN" altLang="en-US" sz="2400">
                <a:latin typeface="楷体" panose="02010609060101010101" charset="-122"/>
                <a:ea typeface="楷体" panose="02010609060101010101" charset="-122"/>
                <a:cs typeface="楷体" panose="02010609060101010101" charset="-122"/>
              </a:rPr>
              <a:t>函数将</a:t>
            </a:r>
          </a:p>
          <a:p>
            <a:r>
              <a:rPr lang="en-US" altLang="zh-CN" sz="2400">
                <a:latin typeface="Arial" panose="020B0604020202090204" pitchFamily="34" charset="0"/>
                <a:ea typeface="Arial" panose="020B0604020202090204" pitchFamily="34" charset="0"/>
                <a:cs typeface="Arial" panose="020B0604020202090204" pitchFamily="34" charset="0"/>
              </a:rPr>
              <a:t>dataset</a:t>
            </a:r>
            <a:r>
              <a:rPr lang="zh-CN" altLang="en-US" sz="2400">
                <a:latin typeface="楷体" panose="02010609060101010101" charset="-122"/>
                <a:ea typeface="楷体" panose="02010609060101010101" charset="-122"/>
                <a:cs typeface="楷体" panose="02010609060101010101" charset="-122"/>
              </a:rPr>
              <a:t>中的数据</a:t>
            </a:r>
          </a:p>
          <a:p>
            <a:r>
              <a:rPr lang="zh-CN" altLang="en-US" sz="2400">
                <a:latin typeface="楷体" panose="02010609060101010101" charset="-122"/>
                <a:ea typeface="楷体" panose="02010609060101010101" charset="-122"/>
                <a:cs typeface="楷体" panose="02010609060101010101" charset="-122"/>
              </a:rPr>
              <a:t>打乱。</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2021\校庆\PPT\logo-08.pnglogo-08"/>
          <p:cNvPicPr>
            <a:picLocks noChangeAspect="1"/>
          </p:cNvPicPr>
          <p:nvPr>
            <p:custDataLst>
              <p:tags r:id="rId2"/>
            </p:custDataLst>
          </p:nvPr>
        </p:nvPicPr>
        <p:blipFill>
          <a:blip r:embed="rId5"/>
          <a:srcRect/>
          <a:stretch>
            <a:fillRect/>
          </a:stretch>
        </p:blipFill>
        <p:spPr>
          <a:xfrm rot="17197349" flipH="1">
            <a:off x="5108248" y="478207"/>
            <a:ext cx="525802" cy="484314"/>
          </a:xfrm>
          <a:prstGeom prst="rect">
            <a:avLst/>
          </a:prstGeom>
        </p:spPr>
      </p:pic>
      <p:sp>
        <p:nvSpPr>
          <p:cNvPr id="15" name="矩形 14"/>
          <p:cNvSpPr/>
          <p:nvPr>
            <p:custDataLst>
              <p:tags r:id="rId3"/>
            </p:custDataLst>
          </p:nvPr>
        </p:nvSpPr>
        <p:spPr>
          <a:xfrm>
            <a:off x="5767686" y="520728"/>
            <a:ext cx="944880" cy="398780"/>
          </a:xfrm>
          <a:prstGeom prst="rect">
            <a:avLst/>
          </a:prstGeom>
        </p:spPr>
        <p:txBody>
          <a:bodyPr wrap="none">
            <a:spAutoFit/>
          </a:bodyPr>
          <a:lstStyle/>
          <a:p>
            <a:pPr lvl="0"/>
            <a:r>
              <a:rPr lang="zh-CN" altLang="en-US" sz="2000" dirty="0">
                <a:solidFill>
                  <a:srgbClr val="BD934E"/>
                </a:solidFill>
              </a:rPr>
              <a:t>数据集</a:t>
            </a:r>
          </a:p>
        </p:txBody>
      </p:sp>
      <p:pic>
        <p:nvPicPr>
          <p:cNvPr id="3" name="Picture 2" descr="Screenshot 2023-12-13 at 21.40.08"/>
          <p:cNvPicPr>
            <a:picLocks noChangeAspect="1"/>
          </p:cNvPicPr>
          <p:nvPr/>
        </p:nvPicPr>
        <p:blipFill>
          <a:blip r:embed="rId6"/>
          <a:stretch>
            <a:fillRect/>
          </a:stretch>
        </p:blipFill>
        <p:spPr>
          <a:xfrm>
            <a:off x="1353820" y="1041400"/>
            <a:ext cx="9484995" cy="5179060"/>
          </a:xfrm>
          <a:prstGeom prst="rect">
            <a:avLst/>
          </a:prstGeom>
          <a:ln>
            <a:solidFill>
              <a:schemeClr val="accent1"/>
            </a:solidFill>
          </a:ln>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55600" y="1820182"/>
            <a:ext cx="11645900" cy="1672318"/>
            <a:chOff x="355600" y="1642382"/>
            <a:chExt cx="11645900" cy="1672318"/>
          </a:xfrm>
        </p:grpSpPr>
        <p:sp>
          <p:nvSpPr>
            <p:cNvPr id="2" name="箭头: 右 1"/>
            <p:cNvSpPr/>
            <p:nvPr/>
          </p:nvSpPr>
          <p:spPr>
            <a:xfrm>
              <a:off x="355600" y="1917700"/>
              <a:ext cx="11645900" cy="1397000"/>
            </a:xfrm>
            <a:prstGeom prst="rightArrow">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a:off x="934624" y="2429861"/>
              <a:ext cx="1097280" cy="368300"/>
            </a:xfrm>
            <a:prstGeom prst="rect">
              <a:avLst/>
            </a:prstGeom>
            <a:noFill/>
          </p:spPr>
          <p:txBody>
            <a:bodyPr wrap="none" rtlCol="0">
              <a:spAutoFit/>
            </a:bodyPr>
            <a:lstStyle/>
            <a:p>
              <a:pPr lvl="0"/>
              <a:r>
                <a:rPr lang="zh-CN" altLang="en-US" dirty="0">
                  <a:solidFill>
                    <a:schemeClr val="bg1"/>
                  </a:solidFill>
                </a:rPr>
                <a:t>数据采集</a:t>
              </a:r>
            </a:p>
          </p:txBody>
        </p:sp>
        <p:sp>
          <p:nvSpPr>
            <p:cNvPr id="26" name="矩形 25"/>
            <p:cNvSpPr/>
            <p:nvPr/>
          </p:nvSpPr>
          <p:spPr>
            <a:xfrm>
              <a:off x="850884" y="1642425"/>
              <a:ext cx="1605280"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First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 name="任意多边形: 形状 2"/>
            <p:cNvSpPr/>
            <p:nvPr/>
          </p:nvSpPr>
          <p:spPr>
            <a:xfrm>
              <a:off x="2336838" y="2451183"/>
              <a:ext cx="330200" cy="33020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47624" y="2429861"/>
              <a:ext cx="1097280" cy="368300"/>
            </a:xfrm>
            <a:prstGeom prst="rect">
              <a:avLst/>
            </a:prstGeom>
            <a:noFill/>
          </p:spPr>
          <p:txBody>
            <a:bodyPr wrap="none" rtlCol="0">
              <a:spAutoFit/>
            </a:bodyPr>
            <a:lstStyle/>
            <a:p>
              <a:pPr lvl="0"/>
              <a:r>
                <a:rPr lang="zh-CN" altLang="en-US" dirty="0">
                  <a:solidFill>
                    <a:schemeClr val="bg1"/>
                  </a:solidFill>
                </a:rPr>
                <a:t>格式转化</a:t>
              </a:r>
            </a:p>
          </p:txBody>
        </p:sp>
        <p:sp>
          <p:nvSpPr>
            <p:cNvPr id="29" name="矩形 28"/>
            <p:cNvSpPr/>
            <p:nvPr/>
          </p:nvSpPr>
          <p:spPr>
            <a:xfrm>
              <a:off x="3135209" y="1642425"/>
              <a:ext cx="1929765"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Second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0" name="任意多边形: 形状 29"/>
            <p:cNvSpPr/>
            <p:nvPr/>
          </p:nvSpPr>
          <p:spPr>
            <a:xfrm>
              <a:off x="4660900" y="2451100"/>
              <a:ext cx="330200" cy="33020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807040" y="2411798"/>
              <a:ext cx="1097280" cy="368300"/>
            </a:xfrm>
            <a:prstGeom prst="rect">
              <a:avLst/>
            </a:prstGeom>
            <a:noFill/>
          </p:spPr>
          <p:txBody>
            <a:bodyPr wrap="none" rtlCol="0">
              <a:spAutoFit/>
            </a:bodyPr>
            <a:lstStyle/>
            <a:p>
              <a:pPr lvl="0"/>
              <a:r>
                <a:rPr lang="zh-CN" altLang="en-US" dirty="0">
                  <a:solidFill>
                    <a:schemeClr val="bg1"/>
                  </a:solidFill>
                </a:rPr>
                <a:t>截取小节</a:t>
              </a:r>
            </a:p>
          </p:txBody>
        </p:sp>
        <p:sp>
          <p:nvSpPr>
            <p:cNvPr id="32" name="矩形 31"/>
            <p:cNvSpPr/>
            <p:nvPr/>
          </p:nvSpPr>
          <p:spPr>
            <a:xfrm>
              <a:off x="5510462" y="1642382"/>
              <a:ext cx="1690370"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Third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3" name="任意多边形: 形状 32"/>
            <p:cNvSpPr/>
            <p:nvPr/>
          </p:nvSpPr>
          <p:spPr>
            <a:xfrm>
              <a:off x="7366315" y="2469154"/>
              <a:ext cx="330200" cy="33020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567415" y="2429789"/>
              <a:ext cx="1097280" cy="368300"/>
            </a:xfrm>
            <a:prstGeom prst="rect">
              <a:avLst/>
            </a:prstGeom>
            <a:noFill/>
          </p:spPr>
          <p:txBody>
            <a:bodyPr wrap="none" rtlCol="0">
              <a:spAutoFit/>
            </a:bodyPr>
            <a:lstStyle/>
            <a:p>
              <a:pPr lvl="0"/>
              <a:r>
                <a:rPr lang="zh-CN" altLang="en-US" dirty="0">
                  <a:solidFill>
                    <a:schemeClr val="bg1"/>
                  </a:solidFill>
                </a:rPr>
                <a:t>数据打乱</a:t>
              </a:r>
            </a:p>
          </p:txBody>
        </p:sp>
        <p:sp>
          <p:nvSpPr>
            <p:cNvPr id="35" name="矩形 34"/>
            <p:cNvSpPr/>
            <p:nvPr/>
          </p:nvSpPr>
          <p:spPr>
            <a:xfrm>
              <a:off x="8182988" y="1642425"/>
              <a:ext cx="1865630"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Fourth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6" name="任意多边形: 形状 35"/>
            <p:cNvSpPr/>
            <p:nvPr/>
          </p:nvSpPr>
          <p:spPr>
            <a:xfrm>
              <a:off x="10536433" y="2451183"/>
              <a:ext cx="330200" cy="33015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任意多边形: 形状 55"/>
          <p:cNvSpPr/>
          <p:nvPr/>
        </p:nvSpPr>
        <p:spPr>
          <a:xfrm>
            <a:off x="2667037" y="2794076"/>
            <a:ext cx="0" cy="3060700"/>
          </a:xfrm>
          <a:custGeom>
            <a:avLst/>
            <a:gdLst>
              <a:gd name="connsiteX0" fmla="*/ 0 w 0"/>
              <a:gd name="connsiteY0" fmla="*/ 0 h 3060700"/>
              <a:gd name="connsiteX1" fmla="*/ 0 w 0"/>
              <a:gd name="connsiteY1" fmla="*/ 3060700 h 3060700"/>
            </a:gdLst>
            <a:ahLst/>
            <a:cxnLst>
              <a:cxn ang="0">
                <a:pos x="connsiteX0" y="connsiteY0"/>
              </a:cxn>
              <a:cxn ang="0">
                <a:pos x="connsiteX1" y="connsiteY1"/>
              </a:cxn>
            </a:cxnLst>
            <a:rect l="l" t="t" r="r" b="b"/>
            <a:pathLst>
              <a:path h="3060700">
                <a:moveTo>
                  <a:pt x="0" y="0"/>
                </a:moveTo>
                <a:lnTo>
                  <a:pt x="0" y="3060700"/>
                </a:lnTo>
              </a:path>
            </a:pathLst>
          </a:custGeom>
          <a:noFill/>
          <a:ln>
            <a:solidFill>
              <a:srgbClr val="BD934E"/>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0" name="任意多边形: 形状 59"/>
          <p:cNvSpPr/>
          <p:nvPr/>
        </p:nvSpPr>
        <p:spPr>
          <a:xfrm>
            <a:off x="5065043" y="2794076"/>
            <a:ext cx="0" cy="3060700"/>
          </a:xfrm>
          <a:custGeom>
            <a:avLst/>
            <a:gdLst>
              <a:gd name="connsiteX0" fmla="*/ 0 w 0"/>
              <a:gd name="connsiteY0" fmla="*/ 0 h 3060700"/>
              <a:gd name="connsiteX1" fmla="*/ 0 w 0"/>
              <a:gd name="connsiteY1" fmla="*/ 3060700 h 3060700"/>
            </a:gdLst>
            <a:ahLst/>
            <a:cxnLst>
              <a:cxn ang="0">
                <a:pos x="connsiteX0" y="connsiteY0"/>
              </a:cxn>
              <a:cxn ang="0">
                <a:pos x="connsiteX1" y="connsiteY1"/>
              </a:cxn>
            </a:cxnLst>
            <a:rect l="l" t="t" r="r" b="b"/>
            <a:pathLst>
              <a:path h="3060700">
                <a:moveTo>
                  <a:pt x="0" y="0"/>
                </a:moveTo>
                <a:lnTo>
                  <a:pt x="0" y="3060700"/>
                </a:lnTo>
              </a:path>
            </a:pathLst>
          </a:custGeom>
          <a:noFill/>
          <a:ln>
            <a:solidFill>
              <a:srgbClr val="BD934E"/>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3" name="任意多边形: 形状 62"/>
          <p:cNvSpPr/>
          <p:nvPr/>
        </p:nvSpPr>
        <p:spPr>
          <a:xfrm>
            <a:off x="7806298" y="2794076"/>
            <a:ext cx="0" cy="3060700"/>
          </a:xfrm>
          <a:custGeom>
            <a:avLst/>
            <a:gdLst>
              <a:gd name="connsiteX0" fmla="*/ 0 w 0"/>
              <a:gd name="connsiteY0" fmla="*/ 0 h 3060700"/>
              <a:gd name="connsiteX1" fmla="*/ 0 w 0"/>
              <a:gd name="connsiteY1" fmla="*/ 3060700 h 3060700"/>
            </a:gdLst>
            <a:ahLst/>
            <a:cxnLst>
              <a:cxn ang="0">
                <a:pos x="connsiteX0" y="connsiteY0"/>
              </a:cxn>
              <a:cxn ang="0">
                <a:pos x="connsiteX1" y="connsiteY1"/>
              </a:cxn>
            </a:cxnLst>
            <a:rect l="l" t="t" r="r" b="b"/>
            <a:pathLst>
              <a:path h="3060700">
                <a:moveTo>
                  <a:pt x="0" y="0"/>
                </a:moveTo>
                <a:lnTo>
                  <a:pt x="0" y="3060700"/>
                </a:lnTo>
              </a:path>
            </a:pathLst>
          </a:custGeom>
          <a:noFill/>
          <a:ln>
            <a:solidFill>
              <a:srgbClr val="BD934E"/>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1" name="矩形 70"/>
          <p:cNvSpPr/>
          <p:nvPr/>
        </p:nvSpPr>
        <p:spPr>
          <a:xfrm>
            <a:off x="7531100" y="4901565"/>
            <a:ext cx="1453515" cy="789305"/>
          </a:xfrm>
          <a:prstGeom prst="rect">
            <a:avLst/>
          </a:prstGeom>
          <a:noFill/>
        </p:spPr>
        <p:txBody>
          <a:bodyPr wrap="square" rtlCol="0">
            <a:spAutoFit/>
          </a:bodyPr>
          <a:lstStyle/>
          <a:p>
            <a:pPr algn="ct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您的内容请在这里输入，或者复制</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您的文本后</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4977746" y="450243"/>
            <a:ext cx="1452880" cy="398780"/>
          </a:xfrm>
          <a:prstGeom prst="rect">
            <a:avLst/>
          </a:prstGeom>
        </p:spPr>
        <p:txBody>
          <a:bodyPr wrap="none">
            <a:spAutoFit/>
          </a:bodyPr>
          <a:lstStyle/>
          <a:p>
            <a:pPr lvl="0"/>
            <a:r>
              <a:rPr lang="zh-CN" altLang="en-US" sz="2000" dirty="0">
                <a:solidFill>
                  <a:srgbClr val="BD934E"/>
                </a:solidFill>
              </a:rPr>
              <a:t>数据集处理</a:t>
            </a:r>
          </a:p>
        </p:txBody>
      </p:sp>
      <p:pic>
        <p:nvPicPr>
          <p:cNvPr id="38" name="图片 37" descr="G:\2021\校庆\PPT\logo-08.pnglogo-08"/>
          <p:cNvPicPr>
            <a:picLocks noChangeAspect="1"/>
          </p:cNvPicPr>
          <p:nvPr/>
        </p:nvPicPr>
        <p:blipFill>
          <a:blip r:embed="rId3"/>
          <a:srcRect/>
          <a:stretch>
            <a:fillRect/>
          </a:stretch>
        </p:blipFill>
        <p:spPr>
          <a:xfrm rot="17197349" flipH="1">
            <a:off x="4494838" y="468682"/>
            <a:ext cx="525802" cy="484314"/>
          </a:xfrm>
          <a:prstGeom prst="rect">
            <a:avLst/>
          </a:prstGeom>
        </p:spPr>
      </p:pic>
      <p:sp>
        <p:nvSpPr>
          <p:cNvPr id="4" name="文本框 3"/>
          <p:cNvSpPr txBox="1"/>
          <p:nvPr userDrawn="1"/>
        </p:nvSpPr>
        <p:spPr>
          <a:xfrm>
            <a:off x="510450" y="3403358"/>
            <a:ext cx="1945707" cy="965874"/>
          </a:xfrm>
          <a:prstGeom prst="rect">
            <a:avLst/>
          </a:prstGeom>
        </p:spPr>
        <p:txBody>
          <a:bodyPr wrap="none" rtlCol="0">
            <a:noAutofit/>
          </a:bodyPr>
          <a:lstStyle/>
          <a:p>
            <a:pPr algn="just"/>
            <a:r>
              <a:rPr lang="zh-CN" altLang="en-US" sz="2400">
                <a:latin typeface="楷体" panose="02010609060101010101" charset="-122"/>
                <a:ea typeface="楷体" panose="02010609060101010101" charset="-122"/>
                <a:cs typeface="楷体" panose="02010609060101010101" charset="-122"/>
              </a:rPr>
              <a:t>从</a:t>
            </a:r>
            <a:r>
              <a:rPr lang="en-US" altLang="zh-CN" sz="2400">
                <a:latin typeface="Arial" panose="020B0604020202090204" pitchFamily="34" charset="0"/>
                <a:ea typeface="Arial" panose="020B0604020202090204" pitchFamily="34" charset="0"/>
                <a:cs typeface="Arial" panose="020B0604020202090204" pitchFamily="34" charset="0"/>
              </a:rPr>
              <a:t>Lakth</a:t>
            </a:r>
            <a:r>
              <a:rPr lang="zh-CN" altLang="en-US" sz="2400">
                <a:latin typeface="楷体" panose="02010609060101010101" charset="-122"/>
                <a:ea typeface="楷体" panose="02010609060101010101" charset="-122"/>
                <a:cs typeface="楷体" panose="02010609060101010101" charset="-122"/>
              </a:rPr>
              <a:t>数据集</a:t>
            </a:r>
          </a:p>
          <a:p>
            <a:pPr algn="just"/>
            <a:r>
              <a:rPr lang="zh-CN" altLang="en-US" sz="2400">
                <a:latin typeface="楷体" panose="02010609060101010101" charset="-122"/>
                <a:ea typeface="楷体" panose="02010609060101010101" charset="-122"/>
                <a:cs typeface="楷体" panose="02010609060101010101" charset="-122"/>
              </a:rPr>
              <a:t>中选取了</a:t>
            </a:r>
            <a:r>
              <a:rPr lang="en-US" altLang="zh-CN" sz="2400">
                <a:latin typeface="楷体" panose="02010609060101010101" charset="-122"/>
                <a:ea typeface="楷体" panose="02010609060101010101" charset="-122"/>
                <a:cs typeface="楷体" panose="02010609060101010101" charset="-122"/>
              </a:rPr>
              <a:t>4693</a:t>
            </a:r>
          </a:p>
          <a:p>
            <a:pPr algn="just"/>
            <a:r>
              <a:rPr lang="zh-CN" altLang="en-US" sz="2400">
                <a:latin typeface="楷体" panose="02010609060101010101" charset="-122"/>
                <a:ea typeface="楷体" panose="02010609060101010101" charset="-122"/>
                <a:cs typeface="楷体" panose="02010609060101010101" charset="-122"/>
              </a:rPr>
              <a:t>首流行乐曲。</a:t>
            </a:r>
          </a:p>
        </p:txBody>
      </p:sp>
      <p:sp>
        <p:nvSpPr>
          <p:cNvPr id="6" name="文本框 5"/>
          <p:cNvSpPr txBox="1"/>
          <p:nvPr userDrawn="1"/>
        </p:nvSpPr>
        <p:spPr>
          <a:xfrm>
            <a:off x="3061135" y="3403414"/>
            <a:ext cx="1670354" cy="368300"/>
          </a:xfrm>
          <a:prstGeom prst="rect">
            <a:avLst/>
          </a:prstGeom>
        </p:spPr>
        <p:txBody>
          <a:bodyPr wrap="none" rtlCol="0">
            <a:noAutofit/>
          </a:bodyPr>
          <a:lstStyle/>
          <a:p>
            <a:r>
              <a:rPr lang="zh-CN" altLang="en-US" sz="2400">
                <a:latin typeface="楷体" panose="02010609060101010101" charset="-122"/>
                <a:ea typeface="楷体" panose="02010609060101010101" charset="-122"/>
                <a:cs typeface="楷体" panose="02010609060101010101" charset="-122"/>
              </a:rPr>
              <a:t>将</a:t>
            </a:r>
            <a:r>
              <a:rPr lang="en-US" altLang="zh-CN" sz="2400">
                <a:latin typeface="Arial" panose="020B0604020202090204" pitchFamily="34" charset="0"/>
                <a:ea typeface="Arial" panose="020B0604020202090204" pitchFamily="34" charset="0"/>
                <a:cs typeface="Arial" panose="020B0604020202090204" pitchFamily="34" charset="0"/>
              </a:rPr>
              <a:t>midi</a:t>
            </a:r>
            <a:r>
              <a:rPr lang="zh-CN" altLang="en-US" sz="2400">
                <a:latin typeface="楷体" panose="02010609060101010101" charset="-122"/>
                <a:ea typeface="楷体" panose="02010609060101010101" charset="-122"/>
                <a:cs typeface="楷体" panose="02010609060101010101" charset="-122"/>
              </a:rPr>
              <a:t>形式的</a:t>
            </a:r>
          </a:p>
          <a:p>
            <a:r>
              <a:rPr lang="zh-CN" altLang="en-US" sz="2400">
                <a:latin typeface="楷体" panose="02010609060101010101" charset="-122"/>
                <a:ea typeface="楷体" panose="02010609060101010101" charset="-122"/>
                <a:cs typeface="楷体" panose="02010609060101010101" charset="-122"/>
              </a:rPr>
              <a:t>音乐读取为</a:t>
            </a:r>
          </a:p>
          <a:p>
            <a:r>
              <a:rPr lang="en-US" altLang="zh-CN" sz="2400">
                <a:latin typeface="Arial" panose="020B0604020202090204" pitchFamily="34" charset="0"/>
                <a:ea typeface="Arial" panose="020B0604020202090204" pitchFamily="34" charset="0"/>
                <a:cs typeface="Arial" panose="020B0604020202090204" pitchFamily="34" charset="0"/>
              </a:rPr>
              <a:t>pianoroll</a:t>
            </a:r>
            <a:r>
              <a:rPr lang="zh-CN" altLang="en-US" sz="2400">
                <a:latin typeface="楷体" panose="02010609060101010101" charset="-122"/>
                <a:ea typeface="楷体" panose="02010609060101010101" charset="-122"/>
                <a:cs typeface="楷体" panose="02010609060101010101" charset="-122"/>
              </a:rPr>
              <a:t>形</a:t>
            </a:r>
          </a:p>
          <a:p>
            <a:r>
              <a:rPr lang="zh-CN" altLang="en-US" sz="2400">
                <a:latin typeface="楷体" panose="02010609060101010101" charset="-122"/>
                <a:ea typeface="楷体" panose="02010609060101010101" charset="-122"/>
                <a:cs typeface="楷体" panose="02010609060101010101" charset="-122"/>
              </a:rPr>
              <a:t>式。并将音高</a:t>
            </a:r>
          </a:p>
          <a:p>
            <a:r>
              <a:rPr lang="zh-CN" altLang="en-US" sz="2400">
                <a:latin typeface="楷体" panose="02010609060101010101" charset="-122"/>
                <a:ea typeface="楷体" panose="02010609060101010101" charset="-122"/>
                <a:cs typeface="楷体" panose="02010609060101010101" charset="-122"/>
              </a:rPr>
              <a:t>向量二值化。</a:t>
            </a:r>
          </a:p>
        </p:txBody>
      </p:sp>
      <p:sp>
        <p:nvSpPr>
          <p:cNvPr id="9" name="文本框 8"/>
          <p:cNvSpPr txBox="1"/>
          <p:nvPr userDrawn="1"/>
        </p:nvSpPr>
        <p:spPr>
          <a:xfrm>
            <a:off x="5384507" y="3403327"/>
            <a:ext cx="1587927" cy="368300"/>
          </a:xfrm>
          <a:prstGeom prst="rect">
            <a:avLst/>
          </a:prstGeom>
        </p:spPr>
        <p:txBody>
          <a:bodyPr wrap="none" rtlCol="0">
            <a:noAutofit/>
          </a:bodyPr>
          <a:lstStyle/>
          <a:p>
            <a:r>
              <a:rPr lang="zh-CN" altLang="en-US" sz="2400">
                <a:latin typeface="楷体" panose="02010609060101010101" charset="-122"/>
                <a:ea typeface="楷体" panose="02010609060101010101" charset="-122"/>
                <a:cs typeface="楷体" panose="02010609060101010101" charset="-122"/>
              </a:rPr>
              <a:t>从每首音乐中选</a:t>
            </a:r>
          </a:p>
          <a:p>
            <a:r>
              <a:rPr lang="zh-CN" altLang="en-US" sz="2400">
                <a:latin typeface="楷体" panose="02010609060101010101" charset="-122"/>
                <a:ea typeface="楷体" panose="02010609060101010101" charset="-122"/>
                <a:cs typeface="楷体" panose="02010609060101010101" charset="-122"/>
              </a:rPr>
              <a:t>取四个小节长度</a:t>
            </a:r>
          </a:p>
          <a:p>
            <a:r>
              <a:rPr lang="zh-CN" altLang="en-US" sz="2400">
                <a:latin typeface="楷体" panose="02010609060101010101" charset="-122"/>
                <a:ea typeface="楷体" panose="02010609060101010101" charset="-122"/>
                <a:cs typeface="楷体" panose="02010609060101010101" charset="-122"/>
              </a:rPr>
              <a:t>的时间步数，并</a:t>
            </a:r>
          </a:p>
          <a:p>
            <a:r>
              <a:rPr lang="zh-CN" altLang="en-US" sz="2400">
                <a:latin typeface="楷体" panose="02010609060101010101" charset="-122"/>
                <a:ea typeface="楷体" panose="02010609060101010101" charset="-122"/>
                <a:cs typeface="楷体" panose="02010609060101010101" charset="-122"/>
              </a:rPr>
              <a:t>用五个音轨表示。</a:t>
            </a:r>
          </a:p>
        </p:txBody>
      </p:sp>
      <p:sp>
        <p:nvSpPr>
          <p:cNvPr id="15" name="文本框 14"/>
          <p:cNvSpPr txBox="1"/>
          <p:nvPr userDrawn="1"/>
        </p:nvSpPr>
        <p:spPr>
          <a:xfrm>
            <a:off x="8183056" y="3492500"/>
            <a:ext cx="2518038" cy="368300"/>
          </a:xfrm>
          <a:prstGeom prst="rect">
            <a:avLst/>
          </a:prstGeom>
        </p:spPr>
        <p:txBody>
          <a:bodyPr wrap="none" rtlCol="0">
            <a:noAutofit/>
          </a:bodyPr>
          <a:lstStyle/>
          <a:p>
            <a:r>
              <a:rPr lang="zh-CN" altLang="en-US" sz="2400">
                <a:latin typeface="楷体" panose="02010609060101010101" charset="-122"/>
                <a:ea typeface="楷体" panose="02010609060101010101" charset="-122"/>
                <a:cs typeface="楷体" panose="02010609060101010101" charset="-122"/>
              </a:rPr>
              <a:t>调用</a:t>
            </a:r>
            <a:r>
              <a:rPr lang="en-US" altLang="zh-CN" sz="2400">
                <a:latin typeface="Arial" panose="020B0604020202090204" pitchFamily="34" charset="0"/>
                <a:ea typeface="Arial" panose="020B0604020202090204" pitchFamily="34" charset="0"/>
                <a:cs typeface="Arial" panose="020B0604020202090204" pitchFamily="34" charset="0"/>
              </a:rPr>
              <a:t>shuffle</a:t>
            </a:r>
            <a:r>
              <a:rPr lang="zh-CN" altLang="en-US" sz="2400">
                <a:latin typeface="楷体" panose="02010609060101010101" charset="-122"/>
                <a:ea typeface="楷体" panose="02010609060101010101" charset="-122"/>
                <a:cs typeface="楷体" panose="02010609060101010101" charset="-122"/>
              </a:rPr>
              <a:t>函数将</a:t>
            </a:r>
          </a:p>
          <a:p>
            <a:r>
              <a:rPr lang="en-US" altLang="zh-CN" sz="2400">
                <a:latin typeface="Arial" panose="020B0604020202090204" pitchFamily="34" charset="0"/>
                <a:ea typeface="Arial" panose="020B0604020202090204" pitchFamily="34" charset="0"/>
                <a:cs typeface="Arial" panose="020B0604020202090204" pitchFamily="34" charset="0"/>
              </a:rPr>
              <a:t>dataset</a:t>
            </a:r>
            <a:r>
              <a:rPr lang="zh-CN" altLang="en-US" sz="2400">
                <a:latin typeface="楷体" panose="02010609060101010101" charset="-122"/>
                <a:ea typeface="楷体" panose="02010609060101010101" charset="-122"/>
                <a:cs typeface="楷体" panose="02010609060101010101" charset="-122"/>
              </a:rPr>
              <a:t>中的数据</a:t>
            </a:r>
          </a:p>
          <a:p>
            <a:r>
              <a:rPr lang="zh-CN" altLang="en-US" sz="2400">
                <a:latin typeface="楷体" panose="02010609060101010101" charset="-122"/>
                <a:ea typeface="楷体" panose="02010609060101010101" charset="-122"/>
                <a:cs typeface="楷体" panose="02010609060101010101" charset="-122"/>
              </a:rPr>
              <a:t>打乱。</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2021\校庆\PPT\logo-08.pnglogo-08"/>
          <p:cNvPicPr>
            <a:picLocks noChangeAspect="1"/>
          </p:cNvPicPr>
          <p:nvPr>
            <p:custDataLst>
              <p:tags r:id="rId2"/>
            </p:custDataLst>
          </p:nvPr>
        </p:nvPicPr>
        <p:blipFill>
          <a:blip r:embed="rId7"/>
          <a:srcRect/>
          <a:stretch>
            <a:fillRect/>
          </a:stretch>
        </p:blipFill>
        <p:spPr>
          <a:xfrm rot="17197349" flipH="1">
            <a:off x="5188258" y="282627"/>
            <a:ext cx="525802" cy="484314"/>
          </a:xfrm>
          <a:prstGeom prst="rect">
            <a:avLst/>
          </a:prstGeom>
        </p:spPr>
      </p:pic>
      <p:sp>
        <p:nvSpPr>
          <p:cNvPr id="15" name="矩形 14"/>
          <p:cNvSpPr/>
          <p:nvPr>
            <p:custDataLst>
              <p:tags r:id="rId3"/>
            </p:custDataLst>
          </p:nvPr>
        </p:nvSpPr>
        <p:spPr>
          <a:xfrm>
            <a:off x="5758796" y="258473"/>
            <a:ext cx="1649730" cy="398780"/>
          </a:xfrm>
          <a:prstGeom prst="rect">
            <a:avLst/>
          </a:prstGeom>
        </p:spPr>
        <p:txBody>
          <a:bodyPr wrap="none">
            <a:spAutoFit/>
          </a:bodyPr>
          <a:lstStyle/>
          <a:p>
            <a:pPr lvl="0"/>
            <a:r>
              <a:rPr lang="en-US" altLang="zh-CN" sz="2000" dirty="0">
                <a:solidFill>
                  <a:srgbClr val="BD934E"/>
                </a:solidFill>
              </a:rPr>
              <a:t>pianoroll</a:t>
            </a:r>
            <a:r>
              <a:rPr lang="zh-CN" altLang="en-US" sz="2000" dirty="0">
                <a:solidFill>
                  <a:srgbClr val="BD934E"/>
                </a:solidFill>
              </a:rPr>
              <a:t>形式</a:t>
            </a:r>
          </a:p>
        </p:txBody>
      </p:sp>
      <p:pic>
        <p:nvPicPr>
          <p:cNvPr id="3" name="Picture 2" descr="Figure_1"/>
          <p:cNvPicPr>
            <a:picLocks noChangeAspect="1"/>
          </p:cNvPicPr>
          <p:nvPr>
            <p:custDataLst>
              <p:tags r:id="rId4"/>
            </p:custDataLst>
          </p:nvPr>
        </p:nvPicPr>
        <p:blipFill>
          <a:blip r:embed="rId8"/>
          <a:stretch>
            <a:fillRect/>
          </a:stretch>
        </p:blipFill>
        <p:spPr>
          <a:xfrm>
            <a:off x="1419225" y="657225"/>
            <a:ext cx="9669145" cy="5643245"/>
          </a:xfrm>
          <a:prstGeom prst="rect">
            <a:avLst/>
          </a:prstGeom>
        </p:spPr>
      </p:pic>
      <p:cxnSp>
        <p:nvCxnSpPr>
          <p:cNvPr id="2" name="Straight Arrow Connector 1"/>
          <p:cNvCxnSpPr/>
          <p:nvPr/>
        </p:nvCxnSpPr>
        <p:spPr>
          <a:xfrm>
            <a:off x="4599305" y="-295275"/>
            <a:ext cx="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5758815" y="6141720"/>
            <a:ext cx="1058545" cy="521970"/>
          </a:xfrm>
          <a:prstGeom prst="rect">
            <a:avLst/>
          </a:prstGeom>
          <a:noFill/>
        </p:spPr>
        <p:txBody>
          <a:bodyPr wrap="square" rtlCol="0">
            <a:spAutoFit/>
          </a:bodyPr>
          <a:lstStyle/>
          <a:p>
            <a:r>
              <a:rPr lang="en-US" sz="2800">
                <a:solidFill>
                  <a:schemeClr val="tx1"/>
                </a:solidFill>
                <a:effectLst>
                  <a:outerShdw blurRad="38100" dist="19050" dir="2700000" algn="tl" rotWithShape="0">
                    <a:schemeClr val="dk1">
                      <a:alpha val="40000"/>
                      <a:alpha val="40000"/>
                    </a:schemeClr>
                  </a:outerShdw>
                </a:effectLst>
                <a:latin typeface="Comic Sans Pro" panose="03080502040302020204" charset="0"/>
                <a:cs typeface="Comic Sans Pro" panose="03080502040302020204" charset="0"/>
              </a:rPr>
              <a:t>Time</a:t>
            </a:r>
          </a:p>
        </p:txBody>
      </p:sp>
      <p:sp>
        <p:nvSpPr>
          <p:cNvPr id="6" name="Text Box 5"/>
          <p:cNvSpPr txBox="1"/>
          <p:nvPr/>
        </p:nvSpPr>
        <p:spPr>
          <a:xfrm>
            <a:off x="10490835" y="3328670"/>
            <a:ext cx="1364615" cy="521970"/>
          </a:xfrm>
          <a:prstGeom prst="rect">
            <a:avLst/>
          </a:prstGeom>
          <a:noFill/>
        </p:spPr>
        <p:txBody>
          <a:bodyPr wrap="square" rtlCol="0">
            <a:spAutoFit/>
          </a:bodyPr>
          <a:lstStyle/>
          <a:p>
            <a:r>
              <a:rPr lang="en-US" sz="2800">
                <a:solidFill>
                  <a:schemeClr val="tx1"/>
                </a:solidFill>
                <a:effectLst>
                  <a:outerShdw blurRad="38100" dist="19050" dir="2700000" algn="tl" rotWithShape="0">
                    <a:schemeClr val="dk1">
                      <a:alpha val="40000"/>
                      <a:alpha val="40000"/>
                    </a:schemeClr>
                  </a:outerShdw>
                </a:effectLst>
                <a:latin typeface="Comic Sans Pro" panose="03080502040302020204" charset="0"/>
                <a:cs typeface="Comic Sans Pro" panose="03080502040302020204" charset="0"/>
              </a:rPr>
              <a:t>Pitch</a:t>
            </a:r>
          </a:p>
        </p:txBody>
      </p:sp>
      <p:sp>
        <p:nvSpPr>
          <p:cNvPr id="8" name="Text Box 7"/>
          <p:cNvSpPr txBox="1"/>
          <p:nvPr/>
        </p:nvSpPr>
        <p:spPr>
          <a:xfrm>
            <a:off x="140970" y="3127375"/>
            <a:ext cx="1978660" cy="1104900"/>
          </a:xfrm>
          <a:prstGeom prst="rect">
            <a:avLst/>
          </a:prstGeom>
          <a:noFill/>
        </p:spPr>
        <p:txBody>
          <a:bodyPr wrap="square" rtlCol="0">
            <a:noAutofit/>
          </a:bodyPr>
          <a:lstStyle/>
          <a:p>
            <a:r>
              <a:rPr lang="en-US" sz="2400">
                <a:solidFill>
                  <a:schemeClr val="tx1"/>
                </a:solidFill>
                <a:effectLst>
                  <a:outerShdw blurRad="38100" dist="19050" dir="2700000" algn="tl" rotWithShape="0">
                    <a:schemeClr val="dk1">
                      <a:alpha val="40000"/>
                      <a:alpha val="40000"/>
                    </a:schemeClr>
                  </a:outerShdw>
                </a:effectLst>
                <a:latin typeface="Comic Sans Pro" panose="03080502040302020204" charset="0"/>
                <a:cs typeface="Comic Sans Pro" panose="03080502040302020204" charset="0"/>
              </a:rPr>
              <a:t>   Musical</a:t>
            </a:r>
          </a:p>
          <a:p>
            <a:r>
              <a:rPr lang="en-US" sz="2400">
                <a:solidFill>
                  <a:schemeClr val="tx1"/>
                </a:solidFill>
                <a:effectLst>
                  <a:outerShdw blurRad="38100" dist="19050" dir="2700000" algn="tl" rotWithShape="0">
                    <a:schemeClr val="dk1">
                      <a:alpha val="40000"/>
                      <a:alpha val="40000"/>
                    </a:schemeClr>
                  </a:outerShdw>
                </a:effectLst>
                <a:latin typeface="Comic Sans Pro" panose="03080502040302020204" charset="0"/>
                <a:cs typeface="Comic Sans Pro" panose="03080502040302020204" charset="0"/>
              </a:rPr>
              <a:t>Instruments</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55600" y="1820182"/>
            <a:ext cx="11645900" cy="1672318"/>
            <a:chOff x="355600" y="1642382"/>
            <a:chExt cx="11645900" cy="1672318"/>
          </a:xfrm>
        </p:grpSpPr>
        <p:sp>
          <p:nvSpPr>
            <p:cNvPr id="2" name="箭头: 右 1"/>
            <p:cNvSpPr/>
            <p:nvPr/>
          </p:nvSpPr>
          <p:spPr>
            <a:xfrm>
              <a:off x="355600" y="1917700"/>
              <a:ext cx="11645900" cy="1397000"/>
            </a:xfrm>
            <a:prstGeom prst="rightArrow">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矩形 23"/>
            <p:cNvSpPr/>
            <p:nvPr/>
          </p:nvSpPr>
          <p:spPr>
            <a:xfrm>
              <a:off x="934624" y="2429861"/>
              <a:ext cx="1097280" cy="368300"/>
            </a:xfrm>
            <a:prstGeom prst="rect">
              <a:avLst/>
            </a:prstGeom>
            <a:noFill/>
          </p:spPr>
          <p:txBody>
            <a:bodyPr wrap="none" rtlCol="0">
              <a:spAutoFit/>
            </a:bodyPr>
            <a:lstStyle/>
            <a:p>
              <a:pPr lvl="0"/>
              <a:r>
                <a:rPr lang="zh-CN" altLang="en-US" dirty="0">
                  <a:solidFill>
                    <a:schemeClr val="bg1"/>
                  </a:solidFill>
                </a:rPr>
                <a:t>数据采集</a:t>
              </a:r>
            </a:p>
          </p:txBody>
        </p:sp>
        <p:sp>
          <p:nvSpPr>
            <p:cNvPr id="26" name="矩形 25"/>
            <p:cNvSpPr/>
            <p:nvPr/>
          </p:nvSpPr>
          <p:spPr>
            <a:xfrm>
              <a:off x="850884" y="1642425"/>
              <a:ext cx="1605280"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First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 name="任意多边形: 形状 2"/>
            <p:cNvSpPr/>
            <p:nvPr/>
          </p:nvSpPr>
          <p:spPr>
            <a:xfrm>
              <a:off x="2336838" y="2451183"/>
              <a:ext cx="330200" cy="33020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347624" y="2429861"/>
              <a:ext cx="1097280" cy="368300"/>
            </a:xfrm>
            <a:prstGeom prst="rect">
              <a:avLst/>
            </a:prstGeom>
            <a:noFill/>
          </p:spPr>
          <p:txBody>
            <a:bodyPr wrap="none" rtlCol="0">
              <a:spAutoFit/>
            </a:bodyPr>
            <a:lstStyle/>
            <a:p>
              <a:pPr lvl="0"/>
              <a:r>
                <a:rPr lang="zh-CN" altLang="en-US" dirty="0">
                  <a:solidFill>
                    <a:schemeClr val="bg1"/>
                  </a:solidFill>
                </a:rPr>
                <a:t>格式转化</a:t>
              </a:r>
            </a:p>
          </p:txBody>
        </p:sp>
        <p:sp>
          <p:nvSpPr>
            <p:cNvPr id="29" name="矩形 28"/>
            <p:cNvSpPr/>
            <p:nvPr/>
          </p:nvSpPr>
          <p:spPr>
            <a:xfrm>
              <a:off x="3135209" y="1642425"/>
              <a:ext cx="1929765"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Second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0" name="任意多边形: 形状 29"/>
            <p:cNvSpPr/>
            <p:nvPr/>
          </p:nvSpPr>
          <p:spPr>
            <a:xfrm>
              <a:off x="4660900" y="2451100"/>
              <a:ext cx="330200" cy="33020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807040" y="2411798"/>
              <a:ext cx="1097280" cy="368300"/>
            </a:xfrm>
            <a:prstGeom prst="rect">
              <a:avLst/>
            </a:prstGeom>
            <a:noFill/>
          </p:spPr>
          <p:txBody>
            <a:bodyPr wrap="none" rtlCol="0">
              <a:spAutoFit/>
            </a:bodyPr>
            <a:lstStyle/>
            <a:p>
              <a:pPr lvl="0"/>
              <a:r>
                <a:rPr lang="zh-CN" altLang="en-US" dirty="0">
                  <a:solidFill>
                    <a:schemeClr val="bg1"/>
                  </a:solidFill>
                </a:rPr>
                <a:t>截取小节</a:t>
              </a:r>
            </a:p>
          </p:txBody>
        </p:sp>
        <p:sp>
          <p:nvSpPr>
            <p:cNvPr id="32" name="矩形 31"/>
            <p:cNvSpPr/>
            <p:nvPr/>
          </p:nvSpPr>
          <p:spPr>
            <a:xfrm>
              <a:off x="5510462" y="1642382"/>
              <a:ext cx="1690370"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Third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3" name="任意多边形: 形状 32"/>
            <p:cNvSpPr/>
            <p:nvPr/>
          </p:nvSpPr>
          <p:spPr>
            <a:xfrm>
              <a:off x="7366315" y="2469154"/>
              <a:ext cx="330200" cy="33020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567415" y="2429789"/>
              <a:ext cx="1097280" cy="368300"/>
            </a:xfrm>
            <a:prstGeom prst="rect">
              <a:avLst/>
            </a:prstGeom>
            <a:noFill/>
          </p:spPr>
          <p:txBody>
            <a:bodyPr wrap="none" rtlCol="0">
              <a:spAutoFit/>
            </a:bodyPr>
            <a:lstStyle/>
            <a:p>
              <a:pPr lvl="0"/>
              <a:r>
                <a:rPr lang="zh-CN" altLang="en-US" dirty="0">
                  <a:solidFill>
                    <a:schemeClr val="bg1"/>
                  </a:solidFill>
                </a:rPr>
                <a:t>数据打乱</a:t>
              </a:r>
            </a:p>
          </p:txBody>
        </p:sp>
        <p:sp>
          <p:nvSpPr>
            <p:cNvPr id="35" name="矩形 34"/>
            <p:cNvSpPr/>
            <p:nvPr/>
          </p:nvSpPr>
          <p:spPr>
            <a:xfrm>
              <a:off x="8182988" y="1642425"/>
              <a:ext cx="1865630" cy="460375"/>
            </a:xfrm>
            <a:prstGeom prst="rect">
              <a:avLst/>
            </a:prstGeom>
            <a:noFill/>
          </p:spPr>
          <p:txBody>
            <a:bodyPr wrap="none" rtlCol="0">
              <a:spAutoFit/>
            </a:bodyPr>
            <a:lstStyle/>
            <a:p>
              <a:pPr lvl="0"/>
              <a:r>
                <a:rPr lang="en-US" altLang="zh-CN"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rPr>
                <a:t>Fourth step</a:t>
              </a:r>
              <a:endParaRPr lang="zh-CN" altLang="en-US" sz="2400" dirty="0">
                <a:solidFill>
                  <a:schemeClr val="tx1">
                    <a:lumMod val="85000"/>
                    <a:lumOff val="15000"/>
                  </a:schemeClr>
                </a:solidFill>
                <a:latin typeface="Comic Sans MS" panose="030F0902030302020204" charset="0"/>
                <a:ea typeface="Comic Sans MS" panose="030F0902030302020204" charset="0"/>
                <a:cs typeface="Comic Sans MS" panose="030F0902030302020204" charset="0"/>
              </a:endParaRPr>
            </a:p>
          </p:txBody>
        </p:sp>
        <p:sp>
          <p:nvSpPr>
            <p:cNvPr id="36" name="任意多边形: 形状 35"/>
            <p:cNvSpPr/>
            <p:nvPr/>
          </p:nvSpPr>
          <p:spPr>
            <a:xfrm>
              <a:off x="10536433" y="2451183"/>
              <a:ext cx="330200" cy="330150"/>
            </a:xfrm>
            <a:custGeom>
              <a:avLst/>
              <a:gdLst>
                <a:gd name="connsiteX0" fmla="*/ 0 w 330200"/>
                <a:gd name="connsiteY0" fmla="*/ 330200 h 330200"/>
                <a:gd name="connsiteX1" fmla="*/ 330200 w 330200"/>
                <a:gd name="connsiteY1" fmla="*/ 0 h 330200"/>
              </a:gdLst>
              <a:ahLst/>
              <a:cxnLst>
                <a:cxn ang="0">
                  <a:pos x="connsiteX0" y="connsiteY0"/>
                </a:cxn>
                <a:cxn ang="0">
                  <a:pos x="connsiteX1" y="connsiteY1"/>
                </a:cxn>
              </a:cxnLst>
              <a:rect l="l" t="t" r="r" b="b"/>
              <a:pathLst>
                <a:path w="330200" h="330200">
                  <a:moveTo>
                    <a:pt x="0" y="330200"/>
                  </a:moveTo>
                  <a:lnTo>
                    <a:pt x="330200" y="0"/>
                  </a:lnTo>
                </a:path>
              </a:pathLst>
            </a:cu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任意多边形: 形状 55"/>
          <p:cNvSpPr/>
          <p:nvPr/>
        </p:nvSpPr>
        <p:spPr>
          <a:xfrm>
            <a:off x="2667037" y="2794076"/>
            <a:ext cx="0" cy="3060700"/>
          </a:xfrm>
          <a:custGeom>
            <a:avLst/>
            <a:gdLst>
              <a:gd name="connsiteX0" fmla="*/ 0 w 0"/>
              <a:gd name="connsiteY0" fmla="*/ 0 h 3060700"/>
              <a:gd name="connsiteX1" fmla="*/ 0 w 0"/>
              <a:gd name="connsiteY1" fmla="*/ 3060700 h 3060700"/>
            </a:gdLst>
            <a:ahLst/>
            <a:cxnLst>
              <a:cxn ang="0">
                <a:pos x="connsiteX0" y="connsiteY0"/>
              </a:cxn>
              <a:cxn ang="0">
                <a:pos x="connsiteX1" y="connsiteY1"/>
              </a:cxn>
            </a:cxnLst>
            <a:rect l="l" t="t" r="r" b="b"/>
            <a:pathLst>
              <a:path h="3060700">
                <a:moveTo>
                  <a:pt x="0" y="0"/>
                </a:moveTo>
                <a:lnTo>
                  <a:pt x="0" y="3060700"/>
                </a:lnTo>
              </a:path>
            </a:pathLst>
          </a:custGeom>
          <a:noFill/>
          <a:ln>
            <a:solidFill>
              <a:srgbClr val="BD934E"/>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0" name="任意多边形: 形状 59"/>
          <p:cNvSpPr/>
          <p:nvPr/>
        </p:nvSpPr>
        <p:spPr>
          <a:xfrm>
            <a:off x="5065043" y="2794076"/>
            <a:ext cx="0" cy="3060700"/>
          </a:xfrm>
          <a:custGeom>
            <a:avLst/>
            <a:gdLst>
              <a:gd name="connsiteX0" fmla="*/ 0 w 0"/>
              <a:gd name="connsiteY0" fmla="*/ 0 h 3060700"/>
              <a:gd name="connsiteX1" fmla="*/ 0 w 0"/>
              <a:gd name="connsiteY1" fmla="*/ 3060700 h 3060700"/>
            </a:gdLst>
            <a:ahLst/>
            <a:cxnLst>
              <a:cxn ang="0">
                <a:pos x="connsiteX0" y="connsiteY0"/>
              </a:cxn>
              <a:cxn ang="0">
                <a:pos x="connsiteX1" y="connsiteY1"/>
              </a:cxn>
            </a:cxnLst>
            <a:rect l="l" t="t" r="r" b="b"/>
            <a:pathLst>
              <a:path h="3060700">
                <a:moveTo>
                  <a:pt x="0" y="0"/>
                </a:moveTo>
                <a:lnTo>
                  <a:pt x="0" y="3060700"/>
                </a:lnTo>
              </a:path>
            </a:pathLst>
          </a:custGeom>
          <a:noFill/>
          <a:ln>
            <a:solidFill>
              <a:srgbClr val="BD934E"/>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3" name="任意多边形: 形状 62"/>
          <p:cNvSpPr/>
          <p:nvPr/>
        </p:nvSpPr>
        <p:spPr>
          <a:xfrm>
            <a:off x="7806298" y="2794076"/>
            <a:ext cx="0" cy="3060700"/>
          </a:xfrm>
          <a:custGeom>
            <a:avLst/>
            <a:gdLst>
              <a:gd name="connsiteX0" fmla="*/ 0 w 0"/>
              <a:gd name="connsiteY0" fmla="*/ 0 h 3060700"/>
              <a:gd name="connsiteX1" fmla="*/ 0 w 0"/>
              <a:gd name="connsiteY1" fmla="*/ 3060700 h 3060700"/>
            </a:gdLst>
            <a:ahLst/>
            <a:cxnLst>
              <a:cxn ang="0">
                <a:pos x="connsiteX0" y="connsiteY0"/>
              </a:cxn>
              <a:cxn ang="0">
                <a:pos x="connsiteX1" y="connsiteY1"/>
              </a:cxn>
            </a:cxnLst>
            <a:rect l="l" t="t" r="r" b="b"/>
            <a:pathLst>
              <a:path h="3060700">
                <a:moveTo>
                  <a:pt x="0" y="0"/>
                </a:moveTo>
                <a:lnTo>
                  <a:pt x="0" y="3060700"/>
                </a:lnTo>
              </a:path>
            </a:pathLst>
          </a:custGeom>
          <a:noFill/>
          <a:ln>
            <a:solidFill>
              <a:srgbClr val="BD934E"/>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1" name="矩形 70"/>
          <p:cNvSpPr/>
          <p:nvPr/>
        </p:nvSpPr>
        <p:spPr>
          <a:xfrm>
            <a:off x="7531100" y="4901565"/>
            <a:ext cx="1453515" cy="789305"/>
          </a:xfrm>
          <a:prstGeom prst="rect">
            <a:avLst/>
          </a:prstGeom>
          <a:noFill/>
        </p:spPr>
        <p:txBody>
          <a:bodyPr wrap="square" rtlCol="0">
            <a:spAutoFit/>
          </a:bodyPr>
          <a:lstStyle/>
          <a:p>
            <a:pPr algn="ct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您的内容请在这里输入，或者复制</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您的文本后</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4977746" y="450243"/>
            <a:ext cx="1452880" cy="398780"/>
          </a:xfrm>
          <a:prstGeom prst="rect">
            <a:avLst/>
          </a:prstGeom>
        </p:spPr>
        <p:txBody>
          <a:bodyPr wrap="none">
            <a:spAutoFit/>
          </a:bodyPr>
          <a:lstStyle/>
          <a:p>
            <a:pPr lvl="0"/>
            <a:r>
              <a:rPr lang="zh-CN" altLang="en-US" sz="2000" dirty="0">
                <a:solidFill>
                  <a:srgbClr val="BD934E"/>
                </a:solidFill>
              </a:rPr>
              <a:t>数据集处理</a:t>
            </a:r>
          </a:p>
        </p:txBody>
      </p:sp>
      <p:pic>
        <p:nvPicPr>
          <p:cNvPr id="38" name="图片 37" descr="G:\2021\校庆\PPT\logo-08.pnglogo-08"/>
          <p:cNvPicPr>
            <a:picLocks noChangeAspect="1"/>
          </p:cNvPicPr>
          <p:nvPr/>
        </p:nvPicPr>
        <p:blipFill>
          <a:blip r:embed="rId3"/>
          <a:srcRect/>
          <a:stretch>
            <a:fillRect/>
          </a:stretch>
        </p:blipFill>
        <p:spPr>
          <a:xfrm rot="17197349" flipH="1">
            <a:off x="4494838" y="468682"/>
            <a:ext cx="525802" cy="484314"/>
          </a:xfrm>
          <a:prstGeom prst="rect">
            <a:avLst/>
          </a:prstGeom>
        </p:spPr>
      </p:pic>
      <p:sp>
        <p:nvSpPr>
          <p:cNvPr id="4" name="文本框 3"/>
          <p:cNvSpPr txBox="1"/>
          <p:nvPr userDrawn="1"/>
        </p:nvSpPr>
        <p:spPr>
          <a:xfrm>
            <a:off x="510450" y="3403358"/>
            <a:ext cx="1945707" cy="965874"/>
          </a:xfrm>
          <a:prstGeom prst="rect">
            <a:avLst/>
          </a:prstGeom>
        </p:spPr>
        <p:txBody>
          <a:bodyPr wrap="none" rtlCol="0">
            <a:noAutofit/>
          </a:bodyPr>
          <a:lstStyle/>
          <a:p>
            <a:pPr algn="just"/>
            <a:r>
              <a:rPr lang="zh-CN" altLang="en-US" sz="2400">
                <a:latin typeface="楷体" panose="02010609060101010101" charset="-122"/>
                <a:ea typeface="楷体" panose="02010609060101010101" charset="-122"/>
                <a:cs typeface="楷体" panose="02010609060101010101" charset="-122"/>
              </a:rPr>
              <a:t>从</a:t>
            </a:r>
            <a:r>
              <a:rPr lang="en-US" altLang="zh-CN" sz="2400">
                <a:latin typeface="Arial" panose="020B0604020202090204" pitchFamily="34" charset="0"/>
                <a:ea typeface="Arial" panose="020B0604020202090204" pitchFamily="34" charset="0"/>
                <a:cs typeface="Arial" panose="020B0604020202090204" pitchFamily="34" charset="0"/>
              </a:rPr>
              <a:t>Lakth</a:t>
            </a:r>
            <a:r>
              <a:rPr lang="zh-CN" altLang="en-US" sz="2400">
                <a:latin typeface="楷体" panose="02010609060101010101" charset="-122"/>
                <a:ea typeface="楷体" panose="02010609060101010101" charset="-122"/>
                <a:cs typeface="楷体" panose="02010609060101010101" charset="-122"/>
              </a:rPr>
              <a:t>数据集</a:t>
            </a:r>
          </a:p>
          <a:p>
            <a:pPr algn="just"/>
            <a:r>
              <a:rPr lang="zh-CN" altLang="en-US" sz="2400">
                <a:latin typeface="楷体" panose="02010609060101010101" charset="-122"/>
                <a:ea typeface="楷体" panose="02010609060101010101" charset="-122"/>
                <a:cs typeface="楷体" panose="02010609060101010101" charset="-122"/>
              </a:rPr>
              <a:t>中选取了</a:t>
            </a:r>
            <a:r>
              <a:rPr lang="en-US" altLang="zh-CN" sz="2400">
                <a:latin typeface="楷体" panose="02010609060101010101" charset="-122"/>
                <a:ea typeface="楷体" panose="02010609060101010101" charset="-122"/>
                <a:cs typeface="楷体" panose="02010609060101010101" charset="-122"/>
              </a:rPr>
              <a:t>4693</a:t>
            </a:r>
          </a:p>
          <a:p>
            <a:pPr algn="just"/>
            <a:r>
              <a:rPr lang="zh-CN" altLang="en-US" sz="2400">
                <a:latin typeface="楷体" panose="02010609060101010101" charset="-122"/>
                <a:ea typeface="楷体" panose="02010609060101010101" charset="-122"/>
                <a:cs typeface="楷体" panose="02010609060101010101" charset="-122"/>
              </a:rPr>
              <a:t>首流行乐曲。</a:t>
            </a:r>
          </a:p>
        </p:txBody>
      </p:sp>
      <p:sp>
        <p:nvSpPr>
          <p:cNvPr id="6" name="文本框 5"/>
          <p:cNvSpPr txBox="1"/>
          <p:nvPr userDrawn="1"/>
        </p:nvSpPr>
        <p:spPr>
          <a:xfrm>
            <a:off x="3061135" y="3403414"/>
            <a:ext cx="1670354" cy="368300"/>
          </a:xfrm>
          <a:prstGeom prst="rect">
            <a:avLst/>
          </a:prstGeom>
        </p:spPr>
        <p:txBody>
          <a:bodyPr wrap="none" rtlCol="0">
            <a:noAutofit/>
          </a:bodyPr>
          <a:lstStyle/>
          <a:p>
            <a:r>
              <a:rPr lang="zh-CN" altLang="en-US" sz="2400">
                <a:latin typeface="楷体" panose="02010609060101010101" charset="-122"/>
                <a:ea typeface="楷体" panose="02010609060101010101" charset="-122"/>
                <a:cs typeface="楷体" panose="02010609060101010101" charset="-122"/>
              </a:rPr>
              <a:t>将</a:t>
            </a:r>
            <a:r>
              <a:rPr lang="en-US" altLang="zh-CN" sz="2400">
                <a:latin typeface="Arial" panose="020B0604020202090204" pitchFamily="34" charset="0"/>
                <a:ea typeface="Arial" panose="020B0604020202090204" pitchFamily="34" charset="0"/>
                <a:cs typeface="Arial" panose="020B0604020202090204" pitchFamily="34" charset="0"/>
              </a:rPr>
              <a:t>midi</a:t>
            </a:r>
            <a:r>
              <a:rPr lang="zh-CN" altLang="en-US" sz="2400">
                <a:latin typeface="楷体" panose="02010609060101010101" charset="-122"/>
                <a:ea typeface="楷体" panose="02010609060101010101" charset="-122"/>
                <a:cs typeface="楷体" panose="02010609060101010101" charset="-122"/>
              </a:rPr>
              <a:t>形式的</a:t>
            </a:r>
          </a:p>
          <a:p>
            <a:r>
              <a:rPr lang="zh-CN" altLang="en-US" sz="2400">
                <a:latin typeface="楷体" panose="02010609060101010101" charset="-122"/>
                <a:ea typeface="楷体" panose="02010609060101010101" charset="-122"/>
                <a:cs typeface="楷体" panose="02010609060101010101" charset="-122"/>
              </a:rPr>
              <a:t>音乐读取为</a:t>
            </a:r>
          </a:p>
          <a:p>
            <a:r>
              <a:rPr lang="en-US" altLang="zh-CN" sz="2400">
                <a:latin typeface="Arial" panose="020B0604020202090204" pitchFamily="34" charset="0"/>
                <a:ea typeface="Arial" panose="020B0604020202090204" pitchFamily="34" charset="0"/>
                <a:cs typeface="Arial" panose="020B0604020202090204" pitchFamily="34" charset="0"/>
              </a:rPr>
              <a:t>pianoroll</a:t>
            </a:r>
            <a:r>
              <a:rPr lang="zh-CN" altLang="en-US" sz="2400">
                <a:latin typeface="楷体" panose="02010609060101010101" charset="-122"/>
                <a:ea typeface="楷体" panose="02010609060101010101" charset="-122"/>
                <a:cs typeface="楷体" panose="02010609060101010101" charset="-122"/>
              </a:rPr>
              <a:t>形</a:t>
            </a:r>
          </a:p>
          <a:p>
            <a:r>
              <a:rPr lang="zh-CN" altLang="en-US" sz="2400">
                <a:latin typeface="楷体" panose="02010609060101010101" charset="-122"/>
                <a:ea typeface="楷体" panose="02010609060101010101" charset="-122"/>
                <a:cs typeface="楷体" panose="02010609060101010101" charset="-122"/>
              </a:rPr>
              <a:t>式。并将音高</a:t>
            </a:r>
          </a:p>
          <a:p>
            <a:r>
              <a:rPr lang="zh-CN" altLang="en-US" sz="2400">
                <a:latin typeface="楷体" panose="02010609060101010101" charset="-122"/>
                <a:ea typeface="楷体" panose="02010609060101010101" charset="-122"/>
                <a:cs typeface="楷体" panose="02010609060101010101" charset="-122"/>
              </a:rPr>
              <a:t>向量二值化。</a:t>
            </a:r>
          </a:p>
        </p:txBody>
      </p:sp>
      <p:sp>
        <p:nvSpPr>
          <p:cNvPr id="9" name="文本框 8"/>
          <p:cNvSpPr txBox="1"/>
          <p:nvPr userDrawn="1"/>
        </p:nvSpPr>
        <p:spPr>
          <a:xfrm>
            <a:off x="5384507" y="3403327"/>
            <a:ext cx="1587927" cy="368300"/>
          </a:xfrm>
          <a:prstGeom prst="rect">
            <a:avLst/>
          </a:prstGeom>
        </p:spPr>
        <p:txBody>
          <a:bodyPr wrap="none" rtlCol="0">
            <a:noAutofit/>
          </a:bodyPr>
          <a:lstStyle/>
          <a:p>
            <a:r>
              <a:rPr lang="zh-CN" altLang="en-US" sz="2400">
                <a:latin typeface="楷体" panose="02010609060101010101" charset="-122"/>
                <a:ea typeface="楷体" panose="02010609060101010101" charset="-122"/>
                <a:cs typeface="楷体" panose="02010609060101010101" charset="-122"/>
              </a:rPr>
              <a:t>从每首音乐中选</a:t>
            </a:r>
          </a:p>
          <a:p>
            <a:r>
              <a:rPr lang="zh-CN" altLang="en-US" sz="2400">
                <a:latin typeface="楷体" panose="02010609060101010101" charset="-122"/>
                <a:ea typeface="楷体" panose="02010609060101010101" charset="-122"/>
                <a:cs typeface="楷体" panose="02010609060101010101" charset="-122"/>
              </a:rPr>
              <a:t>取四个小节长度</a:t>
            </a:r>
          </a:p>
          <a:p>
            <a:r>
              <a:rPr lang="zh-CN" altLang="en-US" sz="2400">
                <a:latin typeface="楷体" panose="02010609060101010101" charset="-122"/>
                <a:ea typeface="楷体" panose="02010609060101010101" charset="-122"/>
                <a:cs typeface="楷体" panose="02010609060101010101" charset="-122"/>
              </a:rPr>
              <a:t>的时间步数，并</a:t>
            </a:r>
          </a:p>
          <a:p>
            <a:r>
              <a:rPr lang="zh-CN" altLang="en-US" sz="2400">
                <a:latin typeface="楷体" panose="02010609060101010101" charset="-122"/>
                <a:ea typeface="楷体" panose="02010609060101010101" charset="-122"/>
                <a:cs typeface="楷体" panose="02010609060101010101" charset="-122"/>
              </a:rPr>
              <a:t>用五个音轨表示。</a:t>
            </a:r>
          </a:p>
        </p:txBody>
      </p:sp>
      <p:sp>
        <p:nvSpPr>
          <p:cNvPr id="15" name="文本框 14"/>
          <p:cNvSpPr txBox="1"/>
          <p:nvPr userDrawn="1"/>
        </p:nvSpPr>
        <p:spPr>
          <a:xfrm>
            <a:off x="8183056" y="3492500"/>
            <a:ext cx="2518038" cy="368300"/>
          </a:xfrm>
          <a:prstGeom prst="rect">
            <a:avLst/>
          </a:prstGeom>
        </p:spPr>
        <p:txBody>
          <a:bodyPr wrap="none" rtlCol="0">
            <a:noAutofit/>
          </a:bodyPr>
          <a:lstStyle/>
          <a:p>
            <a:r>
              <a:rPr lang="zh-CN" altLang="en-US" sz="2400">
                <a:latin typeface="楷体" panose="02010609060101010101" charset="-122"/>
                <a:ea typeface="楷体" panose="02010609060101010101" charset="-122"/>
                <a:cs typeface="楷体" panose="02010609060101010101" charset="-122"/>
              </a:rPr>
              <a:t>调用</a:t>
            </a:r>
            <a:r>
              <a:rPr lang="en-US" altLang="zh-CN" sz="2400">
                <a:latin typeface="Arial" panose="020B0604020202090204" pitchFamily="34" charset="0"/>
                <a:ea typeface="Arial" panose="020B0604020202090204" pitchFamily="34" charset="0"/>
                <a:cs typeface="Arial" panose="020B0604020202090204" pitchFamily="34" charset="0"/>
              </a:rPr>
              <a:t>shuffle</a:t>
            </a:r>
            <a:r>
              <a:rPr lang="zh-CN" altLang="en-US" sz="2400">
                <a:latin typeface="楷体" panose="02010609060101010101" charset="-122"/>
                <a:ea typeface="楷体" panose="02010609060101010101" charset="-122"/>
                <a:cs typeface="楷体" panose="02010609060101010101" charset="-122"/>
              </a:rPr>
              <a:t>函数将</a:t>
            </a:r>
          </a:p>
          <a:p>
            <a:r>
              <a:rPr lang="en-US" altLang="zh-CN" sz="2400">
                <a:latin typeface="Arial" panose="020B0604020202090204" pitchFamily="34" charset="0"/>
                <a:ea typeface="Arial" panose="020B0604020202090204" pitchFamily="34" charset="0"/>
                <a:cs typeface="Arial" panose="020B0604020202090204" pitchFamily="34" charset="0"/>
              </a:rPr>
              <a:t>dataset</a:t>
            </a:r>
            <a:r>
              <a:rPr lang="zh-CN" altLang="en-US" sz="2400">
                <a:latin typeface="楷体" panose="02010609060101010101" charset="-122"/>
                <a:ea typeface="楷体" panose="02010609060101010101" charset="-122"/>
                <a:cs typeface="楷体" panose="02010609060101010101" charset="-122"/>
              </a:rPr>
              <a:t>中的数据</a:t>
            </a:r>
          </a:p>
          <a:p>
            <a:r>
              <a:rPr lang="zh-CN" altLang="en-US" sz="2400">
                <a:latin typeface="楷体" panose="02010609060101010101" charset="-122"/>
                <a:ea typeface="楷体" panose="02010609060101010101" charset="-122"/>
                <a:cs typeface="楷体" panose="02010609060101010101" charset="-122"/>
              </a:rPr>
              <a:t>打乱。</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2021\校庆\PPT\logo-08.pnglogo-08"/>
          <p:cNvPicPr>
            <a:picLocks noChangeAspect="1"/>
          </p:cNvPicPr>
          <p:nvPr>
            <p:custDataLst>
              <p:tags r:id="rId2"/>
            </p:custDataLst>
          </p:nvPr>
        </p:nvPicPr>
        <p:blipFill>
          <a:blip r:embed="rId7"/>
          <a:srcRect/>
          <a:stretch>
            <a:fillRect/>
          </a:stretch>
        </p:blipFill>
        <p:spPr>
          <a:xfrm rot="17197349" flipH="1">
            <a:off x="4858058" y="282627"/>
            <a:ext cx="525802" cy="484314"/>
          </a:xfrm>
          <a:prstGeom prst="rect">
            <a:avLst/>
          </a:prstGeom>
        </p:spPr>
      </p:pic>
      <p:sp>
        <p:nvSpPr>
          <p:cNvPr id="15" name="矩形 14"/>
          <p:cNvSpPr/>
          <p:nvPr>
            <p:custDataLst>
              <p:tags r:id="rId3"/>
            </p:custDataLst>
          </p:nvPr>
        </p:nvSpPr>
        <p:spPr>
          <a:xfrm>
            <a:off x="5496541" y="257838"/>
            <a:ext cx="1198880" cy="398780"/>
          </a:xfrm>
          <a:prstGeom prst="rect">
            <a:avLst/>
          </a:prstGeom>
        </p:spPr>
        <p:txBody>
          <a:bodyPr wrap="none">
            <a:spAutoFit/>
          </a:bodyPr>
          <a:lstStyle/>
          <a:p>
            <a:pPr lvl="0"/>
            <a:r>
              <a:rPr lang="zh-CN" altLang="en-US" sz="2000" dirty="0">
                <a:solidFill>
                  <a:srgbClr val="BD934E"/>
                </a:solidFill>
              </a:rPr>
              <a:t>模型选择</a:t>
            </a:r>
          </a:p>
        </p:txBody>
      </p:sp>
      <p:pic>
        <p:nvPicPr>
          <p:cNvPr id="5" name="Picture 4" descr="20200622160833160"/>
          <p:cNvPicPr>
            <a:picLocks noChangeAspect="1"/>
          </p:cNvPicPr>
          <p:nvPr/>
        </p:nvPicPr>
        <p:blipFill>
          <a:blip r:embed="rId8"/>
          <a:stretch>
            <a:fillRect/>
          </a:stretch>
        </p:blipFill>
        <p:spPr>
          <a:xfrm>
            <a:off x="8315325" y="934085"/>
            <a:ext cx="3334385" cy="3790315"/>
          </a:xfrm>
          <a:prstGeom prst="rect">
            <a:avLst/>
          </a:prstGeom>
        </p:spPr>
      </p:pic>
      <p:sp>
        <p:nvSpPr>
          <p:cNvPr id="6" name="Text Box 5"/>
          <p:cNvSpPr txBox="1"/>
          <p:nvPr/>
        </p:nvSpPr>
        <p:spPr>
          <a:xfrm>
            <a:off x="7993380" y="5048250"/>
            <a:ext cx="3763010" cy="521970"/>
          </a:xfrm>
          <a:prstGeom prst="rect">
            <a:avLst/>
          </a:prstGeom>
          <a:noFill/>
        </p:spPr>
        <p:txBody>
          <a:bodyPr wrap="square" rtlCol="0">
            <a:spAutoFit/>
          </a:bodyPr>
          <a:lstStyle/>
          <a:p>
            <a:r>
              <a:rPr lang="en-US" sz="2800"/>
              <a:t>CNN</a:t>
            </a:r>
            <a:r>
              <a:rPr lang="zh-CN" altLang="en-US" sz="2800"/>
              <a:t>（卷积神经网络）</a:t>
            </a:r>
          </a:p>
        </p:txBody>
      </p:sp>
      <p:pic>
        <p:nvPicPr>
          <p:cNvPr id="7" name="Picture 6" descr="Screenshot 2023-12-11 at 21.45.07"/>
          <p:cNvPicPr>
            <a:picLocks noChangeAspect="1"/>
          </p:cNvPicPr>
          <p:nvPr>
            <p:custDataLst>
              <p:tags r:id="rId4"/>
            </p:custDataLst>
          </p:nvPr>
        </p:nvPicPr>
        <p:blipFill>
          <a:blip r:embed="rId9"/>
          <a:stretch>
            <a:fillRect/>
          </a:stretch>
        </p:blipFill>
        <p:spPr>
          <a:xfrm>
            <a:off x="1465580" y="1128395"/>
            <a:ext cx="5770880" cy="4601210"/>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墨迹 2"/>
              <p14:cNvContentPartPr/>
              <p14:nvPr/>
            </p14:nvContentPartPr>
            <p14:xfrm>
              <a:off x="2023860" y="-1122059"/>
              <a:ext cx="1" cy="1"/>
            </p14:xfrm>
          </p:contentPart>
        </mc:Choice>
        <mc:Fallback xmlns="">
          <p:pic>
            <p:nvPicPr>
              <p:cNvPr id="3" name="墨迹 2"/>
            </p:nvPicPr>
            <p:blipFill>
              <a:blip r:embed="rId11"/>
            </p:blipFill>
            <p:spPr>
              <a:xfrm>
                <a:off x="2023860" y="-1122059"/>
                <a:ext cx="1" cy="1"/>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4" name="墨迹 3"/>
              <p14:cNvContentPartPr/>
              <p14:nvPr/>
            </p14:nvContentPartPr>
            <p14:xfrm>
              <a:off x="3820352" y="5081826"/>
              <a:ext cx="1161731" cy="347322"/>
            </p14:xfrm>
          </p:contentPart>
        </mc:Choice>
        <mc:Fallback xmlns="">
          <p:pic>
            <p:nvPicPr>
              <p:cNvPr id="4" name="墨迹 3"/>
            </p:nvPicPr>
            <p:blipFill>
              <a:blip r:embed="rId13"/>
            </p:blipFill>
            <p:spPr>
              <a:xfrm>
                <a:off x="3820352" y="5081826"/>
                <a:ext cx="1161731" cy="347322"/>
              </a:xfrm>
              <a:prstGeom prst="rect"/>
            </p:spPr>
          </p:pic>
        </mc:Fallback>
      </mc:AlternateContent>
      <mc:AlternateContent xmlns:mc="http://schemas.openxmlformats.org/markup-compatibility/2006" xmlns:p14="http://schemas.microsoft.com/office/powerpoint/2010/main">
        <mc:Choice Requires="p14">
          <p:contentPart p14:bwMode="auto" r:id="rId14">
            <p14:nvContentPartPr>
              <p14:cNvPr id="8" name="墨迹 7"/>
              <p14:cNvContentPartPr/>
              <p14:nvPr/>
            </p14:nvContentPartPr>
            <p14:xfrm>
              <a:off x="5089873" y="5237522"/>
              <a:ext cx="11977" cy="119766"/>
            </p14:xfrm>
          </p:contentPart>
        </mc:Choice>
        <mc:Fallback xmlns="">
          <p:pic>
            <p:nvPicPr>
              <p:cNvPr id="8" name="墨迹 7"/>
            </p:nvPicPr>
            <p:blipFill>
              <a:blip r:embed="rId15"/>
            </p:blipFill>
            <p:spPr>
              <a:xfrm>
                <a:off x="5089873" y="5237522"/>
                <a:ext cx="11977" cy="119766"/>
              </a:xfrm>
              <a:prstGeom prst="rect"/>
            </p:spPr>
          </p:pic>
        </mc:Fallback>
      </mc:AlternateContent>
      <p:cxnSp>
        <p:nvCxnSpPr>
          <p:cNvPr id="10" name="Straight Arrow Connector 9"/>
          <p:cNvCxnSpPr/>
          <p:nvPr/>
        </p:nvCxnSpPr>
        <p:spPr>
          <a:xfrm>
            <a:off x="3164840" y="4889500"/>
            <a:ext cx="2218690" cy="0"/>
          </a:xfrm>
          <a:prstGeom prst="straightConnector1">
            <a:avLst/>
          </a:prstGeom>
          <a:ln w="31750" cap="rnd">
            <a:solidFill>
              <a:prstClr val="black"/>
            </a:solidFill>
            <a:round/>
            <a:tailEnd type="arrow" w="med" len="med"/>
          </a:ln>
        </p:spPr>
        <p:style>
          <a:lnRef idx="0">
            <a:srgbClr val="FFFFFF"/>
          </a:lnRef>
          <a:fillRef idx="0">
            <a:srgbClr val="FFFFFF"/>
          </a:fillRef>
          <a:effectRef idx="0">
            <a:srgbClr val="FFFFFF"/>
          </a:effectRef>
          <a:fontRef idx="minor">
            <a:schemeClr val="tx1"/>
          </a:fontRef>
        </p:style>
      </p:cxnSp>
      <p:sp>
        <p:nvSpPr>
          <p:cNvPr id="2" name="Rectangles 1"/>
          <p:cNvSpPr/>
          <p:nvPr/>
        </p:nvSpPr>
        <p:spPr>
          <a:xfrm>
            <a:off x="2122170" y="5117465"/>
            <a:ext cx="339090" cy="3613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 name="Text Box 8"/>
          <p:cNvSpPr txBox="1"/>
          <p:nvPr/>
        </p:nvSpPr>
        <p:spPr>
          <a:xfrm>
            <a:off x="1984375" y="5081905"/>
            <a:ext cx="614045" cy="460375"/>
          </a:xfrm>
          <a:prstGeom prst="rect">
            <a:avLst/>
          </a:prstGeom>
          <a:noFill/>
        </p:spPr>
        <p:txBody>
          <a:bodyPr wrap="square" rtlCol="0">
            <a:spAutoFit/>
          </a:bodyPr>
          <a:lstStyle/>
          <a:p>
            <a:r>
              <a:rPr lang="en-US" sz="2400" b="1">
                <a:solidFill>
                  <a:srgbClr val="C00000"/>
                </a:solidFill>
                <a:latin typeface="Arial Bold" panose="020B0604020202090204" charset="0"/>
                <a:cs typeface="Arial Bold" panose="020B0604020202090204" charset="0"/>
              </a:rPr>
              <a:t>64</a:t>
            </a:r>
          </a:p>
        </p:txBody>
      </p:sp>
      <p:sp>
        <p:nvSpPr>
          <p:cNvPr id="11" name="Text Box 10"/>
          <p:cNvSpPr txBox="1"/>
          <p:nvPr/>
        </p:nvSpPr>
        <p:spPr>
          <a:xfrm>
            <a:off x="4196715" y="4989830"/>
            <a:ext cx="1389380" cy="706755"/>
          </a:xfrm>
          <a:prstGeom prst="rect">
            <a:avLst/>
          </a:prstGeom>
          <a:noFill/>
        </p:spPr>
        <p:txBody>
          <a:bodyPr wrap="square" rtlCol="0">
            <a:spAutoFit/>
          </a:bodyPr>
          <a:lstStyle/>
          <a:p>
            <a:r>
              <a:rPr lang="en-US" sz="4000" b="1">
                <a:solidFill>
                  <a:schemeClr val="accent3">
                    <a:lumMod val="50000"/>
                  </a:schemeClr>
                </a:solidFill>
                <a:latin typeface="Arial Bold" panose="020B0604020202090204" charset="0"/>
                <a:cs typeface="Arial Bold" panose="020B0604020202090204" charset="0"/>
              </a:rPr>
              <a:t>64</a:t>
            </a:r>
            <a:r>
              <a:rPr lang="en-US" sz="4000" b="1">
                <a:solidFill>
                  <a:schemeClr val="accent3">
                    <a:lumMod val="50000"/>
                  </a:schemeClr>
                </a:solidFill>
                <a:latin typeface="Arial" panose="020B0604020202090204" pitchFamily="34" charset="0"/>
                <a:cs typeface="Arial Bold" panose="020B0604020202090204" charset="0"/>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15303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015740"/>
            <a:ext cx="4729480" cy="4364355"/>
          </a:xfrm>
          <a:prstGeom prst="rect">
            <a:avLst/>
          </a:prstGeom>
        </p:spPr>
      </p:pic>
      <p:sp>
        <p:nvSpPr>
          <p:cNvPr id="4" name="矩形 3"/>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9453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03</a:t>
            </a:r>
          </a:p>
        </p:txBody>
      </p:sp>
      <p:sp>
        <p:nvSpPr>
          <p:cNvPr id="13" name="标题 12"/>
          <p:cNvSpPr>
            <a:spLocks noGrp="1"/>
          </p:cNvSpPr>
          <p:nvPr>
            <p:custDataLst>
              <p:tags r:id="rId3"/>
            </p:custDataLst>
          </p:nvPr>
        </p:nvSpPr>
        <p:spPr>
          <a:xfrm>
            <a:off x="64611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a:lstStyle>
          <a:p>
            <a:pPr algn="l"/>
            <a:r>
              <a:rPr lang="zh-CN" altLang="en-US" sz="3200" dirty="0">
                <a:ea typeface="微软雅黑" panose="020B0503020204020204" pitchFamily="34" charset="-122"/>
              </a:rPr>
              <a:t>模型分析</a:t>
            </a:r>
          </a:p>
        </p:txBody>
      </p:sp>
      <p:pic>
        <p:nvPicPr>
          <p:cNvPr id="18" name="图片 17" descr="logo-15"/>
          <p:cNvPicPr>
            <a:picLocks noChangeAspect="1"/>
          </p:cNvPicPr>
          <p:nvPr/>
        </p:nvPicPr>
        <p:blipFill>
          <a:blip r:embed="rId7"/>
          <a:stretch>
            <a:fillRect/>
          </a:stretch>
        </p:blipFill>
        <p:spPr>
          <a:xfrm>
            <a:off x="1215390" y="2663190"/>
            <a:ext cx="2785745" cy="1563370"/>
          </a:xfrm>
          <a:prstGeom prst="rect">
            <a:avLst/>
          </a:prstGeom>
        </p:spPr>
      </p:pic>
      <p:cxnSp>
        <p:nvCxnSpPr>
          <p:cNvPr id="19" name="直接连接符 18"/>
          <p:cNvCxnSpPr/>
          <p:nvPr/>
        </p:nvCxnSpPr>
        <p:spPr>
          <a:xfrm>
            <a:off x="4196080" y="2765425"/>
            <a:ext cx="0" cy="1451610"/>
          </a:xfrm>
          <a:prstGeom prst="line">
            <a:avLst/>
          </a:prstGeom>
          <a:ln w="9525">
            <a:solidFill>
              <a:srgbClr val="BD934E"/>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logo-04"/>
          <p:cNvPicPr>
            <a:picLocks noChangeAspect="1"/>
          </p:cNvPicPr>
          <p:nvPr/>
        </p:nvPicPr>
        <p:blipFill>
          <a:blip r:embed="rId8"/>
          <a:stretch>
            <a:fillRect/>
          </a:stretch>
        </p:blipFill>
        <p:spPr>
          <a:xfrm>
            <a:off x="-268605" y="-464820"/>
            <a:ext cx="3293110" cy="2175510"/>
          </a:xfrm>
          <a:prstGeom prst="rect">
            <a:avLst/>
          </a:prstGeom>
        </p:spPr>
      </p:pic>
      <p:grpSp>
        <p:nvGrpSpPr>
          <p:cNvPr id="9" name="组合 8"/>
          <p:cNvGrpSpPr/>
          <p:nvPr/>
        </p:nvGrpSpPr>
        <p:grpSpPr>
          <a:xfrm>
            <a:off x="3175000" y="655270"/>
            <a:ext cx="5842000" cy="1349762"/>
            <a:chOff x="3175000" y="706070"/>
            <a:chExt cx="5842000" cy="1349762"/>
          </a:xfrm>
        </p:grpSpPr>
        <p:sp>
          <p:nvSpPr>
            <p:cNvPr id="16" name="TextBox 2"/>
            <p:cNvSpPr txBox="1"/>
            <p:nvPr>
              <p:custDataLst>
                <p:tags r:id="rId5"/>
              </p:custDataLst>
            </p:nvPr>
          </p:nvSpPr>
          <p:spPr>
            <a:xfrm>
              <a:off x="3175000" y="706070"/>
              <a:ext cx="5842000" cy="1323439"/>
            </a:xfrm>
            <a:prstGeom prst="rect">
              <a:avLst/>
            </a:prstGeom>
            <a:noFill/>
          </p:spPr>
          <p:txBody>
            <a:bodyPr wrap="square" rtlCol="0">
              <a:spAutoFit/>
            </a:bodyPr>
            <a:lstStyle>
              <a:defPPr>
                <a:defRPr lang="zh-CN"/>
              </a:defPPr>
              <a:lvl1pPr algn="ctr">
                <a:defRPr sz="10000" b="1">
                  <a:gradFill flip="none" rotWithShape="1">
                    <a:gsLst>
                      <a:gs pos="0">
                        <a:schemeClr val="bg1"/>
                      </a:gs>
                      <a:gs pos="71000">
                        <a:schemeClr val="bg1">
                          <a:alpha val="0"/>
                        </a:schemeClr>
                      </a:gs>
                    </a:gsLst>
                    <a:lin ang="5400000" scaled="0"/>
                    <a:tileRect/>
                  </a:gradFill>
                  <a:effectLst/>
                  <a:latin typeface="Arial" panose="020B0604020202090204" pitchFamily="34" charset="0"/>
                  <a:ea typeface="微软雅黑" panose="020B0503020204020204" pitchFamily="34" charset="-122"/>
                  <a:cs typeface="Arial" panose="020B060402020209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8000" dirty="0">
                  <a:gradFill flip="none" rotWithShape="1">
                    <a:gsLst>
                      <a:gs pos="0">
                        <a:srgbClr val="BD934E">
                          <a:alpha val="50000"/>
                        </a:srgbClr>
                      </a:gs>
                      <a:gs pos="71000">
                        <a:srgbClr val="BD934E">
                          <a:alpha val="0"/>
                        </a:srgbClr>
                      </a:gs>
                    </a:gsLst>
                    <a:lin ang="5400000" scaled="0"/>
                    <a:tileRect/>
                  </a:gradFill>
                  <a:sym typeface="+mn-lt"/>
                </a:rPr>
                <a:t>CONTENT</a:t>
              </a:r>
            </a:p>
          </p:txBody>
        </p:sp>
        <p:sp>
          <p:nvSpPr>
            <p:cNvPr id="20" name="TextBox 2"/>
            <p:cNvSpPr txBox="1"/>
            <p:nvPr>
              <p:custDataLst>
                <p:tags r:id="rId6"/>
              </p:custDataLst>
            </p:nvPr>
          </p:nvSpPr>
          <p:spPr>
            <a:xfrm>
              <a:off x="4635500" y="1257300"/>
              <a:ext cx="2921000" cy="798532"/>
            </a:xfrm>
            <a:prstGeom prst="rect">
              <a:avLst/>
            </a:prstGeom>
            <a:noFill/>
          </p:spPr>
          <p:txBody>
            <a:bodyPr vert="horz"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zh-CN" altLang="en-US" sz="4400" b="1" spc="200" dirty="0">
                  <a:solidFill>
                    <a:srgbClr val="BD934E"/>
                  </a:solidFill>
                  <a:latin typeface="Arial" panose="020B0604020202090204" pitchFamily="34" charset="0"/>
                  <a:ea typeface="微软雅黑" panose="020B0503020204020204" pitchFamily="34" charset="-122"/>
                  <a:cs typeface="Arial" panose="020B0604020202090204" pitchFamily="34" charset="0"/>
                  <a:sym typeface="+mn-lt"/>
                </a:rPr>
                <a:t>目录</a:t>
              </a:r>
              <a:endParaRPr lang="en-US" altLang="zh-CN" sz="4400" b="1" spc="200" dirty="0">
                <a:solidFill>
                  <a:srgbClr val="BD934E"/>
                </a:solidFill>
                <a:latin typeface="Arial" panose="020B0604020202090204" pitchFamily="34" charset="0"/>
                <a:ea typeface="微软雅黑" panose="020B0503020204020204" pitchFamily="34" charset="-122"/>
                <a:cs typeface="Arial" panose="020B0604020202090204" pitchFamily="34" charset="0"/>
                <a:sym typeface="+mn-lt"/>
              </a:endParaRPr>
            </a:p>
          </p:txBody>
        </p:sp>
      </p:grpSp>
      <p:grpSp>
        <p:nvGrpSpPr>
          <p:cNvPr id="11" name="组合 10"/>
          <p:cNvGrpSpPr/>
          <p:nvPr/>
        </p:nvGrpSpPr>
        <p:grpSpPr>
          <a:xfrm>
            <a:off x="3531125" y="2201520"/>
            <a:ext cx="4939774" cy="1240790"/>
            <a:chOff x="932815" y="2457450"/>
            <a:chExt cx="4939774" cy="1240790"/>
          </a:xfrm>
        </p:grpSpPr>
        <p:sp>
          <p:nvSpPr>
            <p:cNvPr id="22" name="TextBox 2"/>
            <p:cNvSpPr txBox="1"/>
            <p:nvPr>
              <p:custDataLst>
                <p:tags r:id="rId4"/>
              </p:custDataLst>
            </p:nvPr>
          </p:nvSpPr>
          <p:spPr>
            <a:xfrm>
              <a:off x="932815" y="2457450"/>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rgbClr val="BD934E"/>
                  </a:solidFill>
                  <a:latin typeface="Arial" panose="020B0604020202090204" pitchFamily="34" charset="0"/>
                  <a:ea typeface="微软雅黑" panose="020B0503020204020204" pitchFamily="34" charset="-122"/>
                  <a:cs typeface="Arial" panose="020B0604020202090204" pitchFamily="34" charset="0"/>
                  <a:sym typeface="+mn-lt"/>
                </a:rPr>
                <a:t>01</a:t>
              </a:r>
            </a:p>
          </p:txBody>
        </p:sp>
        <p:sp>
          <p:nvSpPr>
            <p:cNvPr id="23" name="矩形 22"/>
            <p:cNvSpPr/>
            <p:nvPr/>
          </p:nvSpPr>
          <p:spPr>
            <a:xfrm>
              <a:off x="2443892" y="2554631"/>
              <a:ext cx="3428697" cy="103934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rPr>
                <a:t>思路总述</a:t>
              </a:r>
            </a:p>
          </p:txBody>
        </p:sp>
        <p:sp>
          <p:nvSpPr>
            <p:cNvPr id="10" name="矩形 9"/>
            <p:cNvSpPr/>
            <p:nvPr/>
          </p:nvSpPr>
          <p:spPr>
            <a:xfrm>
              <a:off x="1143000" y="2544445"/>
              <a:ext cx="1066800" cy="1066800"/>
            </a:xfrm>
            <a:prstGeom prst="rect">
              <a:avLst/>
            </a:pr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nvGrpSpPr>
          <p:cNvPr id="43" name="组合 42"/>
          <p:cNvGrpSpPr/>
          <p:nvPr/>
        </p:nvGrpSpPr>
        <p:grpSpPr>
          <a:xfrm>
            <a:off x="3531125" y="3442310"/>
            <a:ext cx="5384276" cy="1240790"/>
            <a:chOff x="932815" y="2457450"/>
            <a:chExt cx="5384276" cy="1240790"/>
          </a:xfrm>
        </p:grpSpPr>
        <p:sp>
          <p:nvSpPr>
            <p:cNvPr id="44" name="TextBox 2"/>
            <p:cNvSpPr txBox="1"/>
            <p:nvPr>
              <p:custDataLst>
                <p:tags r:id="rId3"/>
              </p:custDataLst>
            </p:nvPr>
          </p:nvSpPr>
          <p:spPr>
            <a:xfrm>
              <a:off x="932815" y="2457450"/>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rgbClr val="BD934E"/>
                  </a:solidFill>
                  <a:latin typeface="Arial" panose="020B0604020202090204" pitchFamily="34" charset="0"/>
                  <a:ea typeface="微软雅黑" panose="020B0503020204020204" pitchFamily="34" charset="-122"/>
                  <a:cs typeface="Arial" panose="020B0604020202090204" pitchFamily="34" charset="0"/>
                  <a:sym typeface="+mn-lt"/>
                </a:rPr>
                <a:t>02</a:t>
              </a:r>
            </a:p>
          </p:txBody>
        </p:sp>
        <p:sp>
          <p:nvSpPr>
            <p:cNvPr id="45" name="矩形 44"/>
            <p:cNvSpPr/>
            <p:nvPr/>
          </p:nvSpPr>
          <p:spPr>
            <a:xfrm>
              <a:off x="2443892" y="2658180"/>
              <a:ext cx="3873199" cy="83933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rPr>
                <a:t>生成器</a:t>
              </a:r>
            </a:p>
          </p:txBody>
        </p:sp>
        <p:sp>
          <p:nvSpPr>
            <p:cNvPr id="46" name="矩形 45"/>
            <p:cNvSpPr/>
            <p:nvPr/>
          </p:nvSpPr>
          <p:spPr>
            <a:xfrm>
              <a:off x="1143000" y="2544445"/>
              <a:ext cx="1066800" cy="1066800"/>
            </a:xfrm>
            <a:prstGeom prst="rect">
              <a:avLst/>
            </a:pr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nvGrpSpPr>
          <p:cNvPr id="47" name="组合 46"/>
          <p:cNvGrpSpPr/>
          <p:nvPr/>
        </p:nvGrpSpPr>
        <p:grpSpPr>
          <a:xfrm>
            <a:off x="3531125" y="4758665"/>
            <a:ext cx="5107096" cy="1240790"/>
            <a:chOff x="932815" y="2457450"/>
            <a:chExt cx="5107096" cy="1240790"/>
          </a:xfrm>
        </p:grpSpPr>
        <p:sp>
          <p:nvSpPr>
            <p:cNvPr id="48" name="TextBox 2"/>
            <p:cNvSpPr txBox="1"/>
            <p:nvPr>
              <p:custDataLst>
                <p:tags r:id="rId2"/>
              </p:custDataLst>
            </p:nvPr>
          </p:nvSpPr>
          <p:spPr>
            <a:xfrm>
              <a:off x="932815" y="2457450"/>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rgbClr val="BD934E"/>
                  </a:solidFill>
                  <a:latin typeface="Arial" panose="020B0604020202090204" pitchFamily="34" charset="0"/>
                  <a:ea typeface="微软雅黑" panose="020B0503020204020204" pitchFamily="34" charset="-122"/>
                  <a:cs typeface="Arial" panose="020B0604020202090204" pitchFamily="34" charset="0"/>
                  <a:sym typeface="+mn-lt"/>
                </a:rPr>
                <a:t>03</a:t>
              </a:r>
            </a:p>
          </p:txBody>
        </p:sp>
        <p:sp>
          <p:nvSpPr>
            <p:cNvPr id="49" name="矩形 48"/>
            <p:cNvSpPr/>
            <p:nvPr/>
          </p:nvSpPr>
          <p:spPr>
            <a:xfrm>
              <a:off x="2443892" y="2643530"/>
              <a:ext cx="3596019" cy="86932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rPr>
                <a:t>判别器</a:t>
              </a:r>
            </a:p>
          </p:txBody>
        </p:sp>
        <p:sp>
          <p:nvSpPr>
            <p:cNvPr id="50" name="矩形 49"/>
            <p:cNvSpPr/>
            <p:nvPr/>
          </p:nvSpPr>
          <p:spPr>
            <a:xfrm>
              <a:off x="1143000" y="2544445"/>
              <a:ext cx="1066800" cy="1066800"/>
            </a:xfrm>
            <a:prstGeom prst="rect">
              <a:avLst/>
            </a:prstGeom>
            <a:noFill/>
            <a:ln>
              <a:solidFill>
                <a:srgbClr val="BD93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nvGrpSpPr>
          <p:cNvPr id="339" name="组合 338"/>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340" name="Group 205"/>
            <p:cNvGrpSpPr/>
            <p:nvPr userDrawn="1"/>
          </p:nvGrpSpPr>
          <p:grpSpPr bwMode="auto">
            <a:xfrm>
              <a:off x="4810125" y="4400550"/>
              <a:ext cx="4105275" cy="433388"/>
              <a:chOff x="3030" y="2772"/>
              <a:chExt cx="2586" cy="273"/>
            </a:xfrm>
            <a:grpFill/>
          </p:grpSpPr>
          <p:sp>
            <p:nvSpPr>
              <p:cNvPr id="441" name="Line 5"/>
              <p:cNvSpPr>
                <a:spLocks noChangeShapeType="1"/>
              </p:cNvSpPr>
              <p:nvPr userDrawn="1"/>
            </p:nvSpPr>
            <p:spPr bwMode="auto">
              <a:xfrm>
                <a:off x="5616" y="2860"/>
                <a:ext cx="0" cy="0"/>
              </a:xfrm>
              <a:prstGeom prst="line">
                <a:avLst/>
              </a:prstGeom>
              <a:grpFill/>
              <a:ln w="12700" cap="rnd">
                <a:solidFill>
                  <a:srgbClr val="BF9C50"/>
                </a:solidFill>
                <a:prstDash val="solid"/>
                <a:round/>
              </a:ln>
            </p:spPr>
            <p:txBody>
              <a:bodyPr vert="horz" wrap="square" lIns="91440" tIns="45720" rIns="91440" bIns="45720" numCol="1" anchor="t" anchorCtr="0" compatLnSpc="1"/>
              <a:lstStyle/>
              <a:p>
                <a:endParaRPr lang="zh-CN" altLang="en-US"/>
              </a:p>
            </p:txBody>
          </p:sp>
          <p:sp>
            <p:nvSpPr>
              <p:cNvPr id="442" name="Freeform 6"/>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7"/>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8"/>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9"/>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10"/>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11"/>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12"/>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13"/>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14"/>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15"/>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16"/>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17"/>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18"/>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19"/>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20"/>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21"/>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22"/>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23"/>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24"/>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25"/>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26"/>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27"/>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28"/>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Freeform 29"/>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30"/>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31"/>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32"/>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33"/>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34"/>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35"/>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36"/>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37"/>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38"/>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39"/>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40"/>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41"/>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42"/>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43"/>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44"/>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45"/>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46"/>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47"/>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48"/>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49"/>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50"/>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51"/>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Freeform 52"/>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53"/>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54"/>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55"/>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56"/>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57"/>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58"/>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59"/>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60"/>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61"/>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62"/>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63"/>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64"/>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1" name="Freeform 65"/>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Freeform 66"/>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67"/>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4" name="Freeform 68"/>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69"/>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70"/>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71"/>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72"/>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Freeform 73"/>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0" name="Freeform 74"/>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75"/>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76"/>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77"/>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78"/>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79"/>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Freeform 80"/>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Freeform 81"/>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 name="Freeform 82"/>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Freeform 83"/>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 name="Freeform 84"/>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Freeform 85"/>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 name="Freeform 86"/>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Freeform 87"/>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 name="Freeform 88"/>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 name="Freeform 89"/>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 name="Freeform 90"/>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 name="Freeform 91"/>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 name="Freeform 92"/>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 name="Freeform 93"/>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 name="Freeform 94"/>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 name="Freeform 95"/>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 name="Freeform 96"/>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 name="Freeform 97"/>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 name="Freeform 98"/>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 name="Freeform 99"/>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 name="Freeform 100"/>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 name="Freeform 101"/>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 name="Freeform 102"/>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9" name="Freeform 103"/>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0" name="Freeform 104"/>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1" name="Freeform 105"/>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2" name="Freeform 106"/>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3" name="Freeform 107"/>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4" name="Freeform 108"/>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5" name="Freeform 109"/>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6" name="Freeform 110"/>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7" name="Freeform 111"/>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8" name="Freeform 112"/>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9" name="Freeform 113"/>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0" name="Freeform 114"/>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1" name="Freeform 115"/>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2" name="Freeform 116"/>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3" name="Freeform 117"/>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4" name="Freeform 118"/>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5" name="Freeform 119"/>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6" name="Freeform 120"/>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7" name="Freeform 121"/>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8" name="Freeform 122"/>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9" name="Freeform 123"/>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0" name="Freeform 124"/>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1" name="Freeform 125"/>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2" name="Freeform 126"/>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3" name="Freeform 127"/>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4" name="Freeform 128"/>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5" name="Freeform 129"/>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6" name="Freeform 130"/>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7" name="Freeform 131"/>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8" name="Freeform 132"/>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9" name="Freeform 133"/>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0" name="Freeform 134"/>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1" name="Freeform 135"/>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2" name="Freeform 136"/>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3" name="Freeform 137"/>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4" name="Freeform 138"/>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5" name="Freeform 139"/>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6" name="Freeform 140"/>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7" name="Freeform 141"/>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8" name="Freeform 142"/>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9" name="Freeform 143"/>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0" name="Freeform 144"/>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1" name="Freeform 145"/>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2" name="Freeform 146"/>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3" name="Freeform 147"/>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4" name="Freeform 148"/>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5" name="Freeform 149"/>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6" name="Freeform 150"/>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7" name="Freeform 151"/>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8" name="Freeform 152"/>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9" name="Freeform 153"/>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0" name="Freeform 154"/>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1" name="Freeform 155"/>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2" name="Freeform 156"/>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3" name="Freeform 157"/>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4" name="Freeform 158"/>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5" name="Freeform 159"/>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6" name="Freeform 160"/>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7" name="Freeform 161"/>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8" name="Freeform 162"/>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9" name="Freeform 163"/>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0" name="Freeform 164"/>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1" name="Freeform 165"/>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2" name="Freeform 166"/>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3" name="Freeform 167"/>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4" name="Freeform 168"/>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5" name="Freeform 169"/>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6" name="Freeform 170"/>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7" name="Freeform 171"/>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8" name="Freeform 172"/>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9" name="Freeform 173"/>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0" name="Freeform 174"/>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1" name="Freeform 175"/>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2" name="Freeform 176"/>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3" name="Freeform 177"/>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4" name="Freeform 178"/>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5" name="Freeform 179"/>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6" name="Freeform 180"/>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7" name="Freeform 181"/>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8" name="Freeform 182"/>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9" name="Freeform 183"/>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0" name="Freeform 184"/>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1" name="Freeform 185"/>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2" name="Freeform 186"/>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3" name="Freeform 187"/>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4" name="Freeform 188"/>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5" name="Freeform 189"/>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6" name="Freeform 190"/>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7" name="Freeform 191"/>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8" name="Freeform 192"/>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9" name="Freeform 193"/>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0" name="Freeform 194"/>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1" name="Freeform 195"/>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2" name="Freeform 196"/>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3" name="Freeform 197"/>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4" name="Freeform 198"/>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5" name="Freeform 199"/>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6" name="Freeform 200"/>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7" name="Freeform 201"/>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8" name="Freeform 202"/>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9" name="Freeform 203"/>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0" name="Freeform 204"/>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41" name="Freeform 206"/>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207"/>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208"/>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209"/>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210"/>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211"/>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212"/>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213"/>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214"/>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215"/>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216"/>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217"/>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218"/>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Freeform 219"/>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220"/>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221"/>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222"/>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223"/>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224"/>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225"/>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226"/>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227"/>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228"/>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229"/>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230"/>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231"/>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232"/>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233"/>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234"/>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235"/>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236"/>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237"/>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238"/>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239"/>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240"/>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241"/>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242"/>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243"/>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244"/>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245"/>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246"/>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247"/>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248"/>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249"/>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250"/>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251"/>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252"/>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253"/>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254"/>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255"/>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256"/>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257"/>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258"/>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259"/>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260"/>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261"/>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262"/>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263"/>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264"/>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265"/>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266"/>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267"/>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268"/>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269"/>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270"/>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271"/>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272"/>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273"/>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274"/>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275"/>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Freeform 276"/>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277"/>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278"/>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279"/>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280"/>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281"/>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282"/>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283"/>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284"/>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285"/>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286"/>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287"/>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288"/>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289"/>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290"/>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291"/>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292"/>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293"/>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294"/>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295"/>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296"/>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297"/>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298"/>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299"/>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300"/>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301"/>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302"/>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303"/>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304"/>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305"/>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703070" y="367665"/>
            <a:ext cx="6096000" cy="607695"/>
          </a:xfrm>
          <a:prstGeom prst="rect">
            <a:avLst/>
          </a:prstGeom>
          <a:noFill/>
        </p:spPr>
        <p:txBody>
          <a:bodyPr wrap="square" rtlCol="0" anchor="t">
            <a:sp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sym typeface="+mn-ea"/>
              </a:rPr>
              <a:t>思路总述</a:t>
            </a:r>
          </a:p>
        </p:txBody>
      </p:sp>
      <p:sp>
        <p:nvSpPr>
          <p:cNvPr id="3" name="文本框 2"/>
          <p:cNvSpPr txBox="1"/>
          <p:nvPr/>
        </p:nvSpPr>
        <p:spPr>
          <a:xfrm>
            <a:off x="1839595" y="1189990"/>
            <a:ext cx="4824730" cy="583565"/>
          </a:xfrm>
          <a:prstGeom prst="rect">
            <a:avLst/>
          </a:prstGeom>
          <a:noFill/>
        </p:spPr>
        <p:txBody>
          <a:bodyPr wrap="square" rtlCol="0">
            <a:spAutoFit/>
          </a:bodyPr>
          <a:lstStyle/>
          <a:p>
            <a:r>
              <a:rPr lang="zh-CN" altLang="en-US" sz="3200"/>
              <a:t>输入？处理数据？输出？</a:t>
            </a:r>
          </a:p>
        </p:txBody>
      </p:sp>
      <p:sp>
        <p:nvSpPr>
          <p:cNvPr id="4" name="文本框 3"/>
          <p:cNvSpPr txBox="1"/>
          <p:nvPr/>
        </p:nvSpPr>
        <p:spPr>
          <a:xfrm>
            <a:off x="1839595" y="2065655"/>
            <a:ext cx="7661275" cy="953135"/>
          </a:xfrm>
          <a:prstGeom prst="rect">
            <a:avLst/>
          </a:prstGeom>
          <a:noFill/>
        </p:spPr>
        <p:txBody>
          <a:bodyPr wrap="square" rtlCol="0">
            <a:spAutoFit/>
          </a:bodyPr>
          <a:lstStyle/>
          <a:p>
            <a:r>
              <a:rPr lang="zh-CN" altLang="en-US" sz="2800"/>
              <a:t>选取特定风格的音乐，经过处理作为真实数据传给判别器</a:t>
            </a:r>
          </a:p>
        </p:txBody>
      </p:sp>
      <p:sp>
        <p:nvSpPr>
          <p:cNvPr id="5" name="文本框 4"/>
          <p:cNvSpPr txBox="1"/>
          <p:nvPr/>
        </p:nvSpPr>
        <p:spPr>
          <a:xfrm>
            <a:off x="1839595" y="4669790"/>
            <a:ext cx="7299325" cy="521970"/>
          </a:xfrm>
          <a:prstGeom prst="rect">
            <a:avLst/>
          </a:prstGeom>
          <a:noFill/>
        </p:spPr>
        <p:txBody>
          <a:bodyPr wrap="square" rtlCol="0">
            <a:spAutoFit/>
          </a:bodyPr>
          <a:lstStyle/>
          <a:p>
            <a:r>
              <a:rPr lang="zh-CN" altLang="en-US" sz="2800"/>
              <a:t>输出自由生成的音乐文件</a:t>
            </a:r>
          </a:p>
        </p:txBody>
      </p:sp>
      <p:sp>
        <p:nvSpPr>
          <p:cNvPr id="6" name="文本框 5"/>
          <p:cNvSpPr txBox="1"/>
          <p:nvPr/>
        </p:nvSpPr>
        <p:spPr>
          <a:xfrm>
            <a:off x="1839595" y="3310890"/>
            <a:ext cx="7661275" cy="953135"/>
          </a:xfrm>
          <a:prstGeom prst="rect">
            <a:avLst/>
          </a:prstGeom>
          <a:noFill/>
        </p:spPr>
        <p:txBody>
          <a:bodyPr wrap="square" rtlCol="0">
            <a:spAutoFit/>
          </a:bodyPr>
          <a:lstStyle/>
          <a:p>
            <a:r>
              <a:rPr lang="zh-CN" altLang="en-US" sz="2800"/>
              <a:t>生成器由随机噪声产生虚假数据，通过判别器与真实数据对比，不断优化</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15303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015740"/>
            <a:ext cx="4729480" cy="4364355"/>
          </a:xfrm>
          <a:prstGeom prst="rect">
            <a:avLst/>
          </a:prstGeom>
        </p:spPr>
      </p:pic>
      <p:sp>
        <p:nvSpPr>
          <p:cNvPr id="4" name="矩形 3"/>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9453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01</a:t>
            </a:r>
          </a:p>
        </p:txBody>
      </p:sp>
      <p:sp>
        <p:nvSpPr>
          <p:cNvPr id="13" name="标题 12"/>
          <p:cNvSpPr>
            <a:spLocks noGrp="1"/>
          </p:cNvSpPr>
          <p:nvPr>
            <p:custDataLst>
              <p:tags r:id="rId3"/>
            </p:custDataLst>
          </p:nvPr>
        </p:nvSpPr>
        <p:spPr>
          <a:xfrm>
            <a:off x="7070724" y="307308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a:lstStyle>
          <a:p>
            <a:pPr algn="l"/>
            <a:r>
              <a:rPr lang="zh-CN" altLang="en-US" sz="4000" dirty="0">
                <a:latin typeface="+mj-ea"/>
                <a:ea typeface="微软雅黑" panose="020B0503020204020204" pitchFamily="34" charset="-122"/>
                <a:cs typeface="+mj-ea"/>
              </a:rPr>
              <a:t>项目概述</a:t>
            </a:r>
          </a:p>
        </p:txBody>
      </p:sp>
      <p:pic>
        <p:nvPicPr>
          <p:cNvPr id="18" name="图片 17" descr="logo-15"/>
          <p:cNvPicPr>
            <a:picLocks noChangeAspect="1"/>
          </p:cNvPicPr>
          <p:nvPr/>
        </p:nvPicPr>
        <p:blipFill>
          <a:blip r:embed="rId7"/>
          <a:stretch>
            <a:fillRect/>
          </a:stretch>
        </p:blipFill>
        <p:spPr>
          <a:xfrm>
            <a:off x="1215390" y="2663190"/>
            <a:ext cx="2785745" cy="1563370"/>
          </a:xfrm>
          <a:prstGeom prst="rect">
            <a:avLst/>
          </a:prstGeom>
        </p:spPr>
      </p:pic>
      <p:cxnSp>
        <p:nvCxnSpPr>
          <p:cNvPr id="19" name="直接连接符 18"/>
          <p:cNvCxnSpPr/>
          <p:nvPr/>
        </p:nvCxnSpPr>
        <p:spPr>
          <a:xfrm>
            <a:off x="4196080" y="2765425"/>
            <a:ext cx="0" cy="1451610"/>
          </a:xfrm>
          <a:prstGeom prst="line">
            <a:avLst/>
          </a:prstGeom>
          <a:ln w="9525">
            <a:solidFill>
              <a:srgbClr val="BD934E"/>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8060" y="1056640"/>
            <a:ext cx="6169660" cy="521970"/>
          </a:xfrm>
          <a:prstGeom prst="rect">
            <a:avLst/>
          </a:prstGeom>
          <a:noFill/>
        </p:spPr>
        <p:txBody>
          <a:bodyPr wrap="square" rtlCol="0">
            <a:spAutoFit/>
          </a:bodyPr>
          <a:lstStyle/>
          <a:p>
            <a:r>
              <a:rPr lang="zh-CN" altLang="en-US" sz="2800"/>
              <a:t>如何让音乐更加和谐？</a:t>
            </a:r>
          </a:p>
        </p:txBody>
      </p:sp>
      <p:pic>
        <p:nvPicPr>
          <p:cNvPr id="3" name="图片 2" descr="屏幕快照 2023-12-14 的 20.08.32 下午"/>
          <p:cNvPicPr>
            <a:picLocks noChangeAspect="1"/>
          </p:cNvPicPr>
          <p:nvPr/>
        </p:nvPicPr>
        <p:blipFill>
          <a:blip r:embed="rId14"/>
          <a:stretch>
            <a:fillRect/>
          </a:stretch>
        </p:blipFill>
        <p:spPr>
          <a:xfrm>
            <a:off x="7349490" y="1193165"/>
            <a:ext cx="3594100" cy="2222500"/>
          </a:xfrm>
          <a:prstGeom prst="rect">
            <a:avLst/>
          </a:prstGeom>
          <a:effectLst>
            <a:softEdge rad="63500"/>
          </a:effectLst>
        </p:spPr>
      </p:pic>
      <p:sp>
        <p:nvSpPr>
          <p:cNvPr id="4" name="文本框 3"/>
          <p:cNvSpPr txBox="1"/>
          <p:nvPr>
            <p:custDataLst>
              <p:tags r:id="rId2"/>
            </p:custDataLst>
          </p:nvPr>
        </p:nvSpPr>
        <p:spPr>
          <a:xfrm>
            <a:off x="1703070" y="367665"/>
            <a:ext cx="6096000" cy="607695"/>
          </a:xfrm>
          <a:prstGeom prst="rect">
            <a:avLst/>
          </a:prstGeom>
          <a:noFill/>
        </p:spPr>
        <p:txBody>
          <a:bodyPr wrap="square" rtlCol="0" anchor="t">
            <a:sp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sym typeface="+mn-ea"/>
              </a:rPr>
              <a:t>思路总述</a:t>
            </a:r>
          </a:p>
        </p:txBody>
      </p:sp>
      <p:pic>
        <p:nvPicPr>
          <p:cNvPr id="5" name="图片 4" descr="屏幕快照 2023-12-14 的 20.10.34 下午"/>
          <p:cNvPicPr>
            <a:picLocks noChangeAspect="1"/>
          </p:cNvPicPr>
          <p:nvPr/>
        </p:nvPicPr>
        <p:blipFill>
          <a:blip r:embed="rId15"/>
          <a:stretch>
            <a:fillRect/>
          </a:stretch>
        </p:blipFill>
        <p:spPr>
          <a:xfrm>
            <a:off x="805180" y="4196080"/>
            <a:ext cx="3594100" cy="2334260"/>
          </a:xfrm>
          <a:prstGeom prst="rect">
            <a:avLst/>
          </a:prstGeom>
          <a:effectLst>
            <a:softEdge rad="63500"/>
          </a:effectLst>
        </p:spPr>
      </p:pic>
      <p:sp>
        <p:nvSpPr>
          <p:cNvPr id="6" name="椭圆 5"/>
          <p:cNvSpPr/>
          <p:nvPr/>
        </p:nvSpPr>
        <p:spPr>
          <a:xfrm>
            <a:off x="2371725" y="5031740"/>
            <a:ext cx="1287145" cy="1423670"/>
          </a:xfrm>
          <a:prstGeom prst="ellipse">
            <a:avLst/>
          </a:prstGeom>
          <a:ln w="38100">
            <a:solidFill>
              <a:schemeClr val="accent6">
                <a:lumMod val="75000"/>
              </a:schemeClr>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pic>
        <p:nvPicPr>
          <p:cNvPr id="7" name="图片 6" descr="屏幕快照 2023-12-14 的 20.13.13 下午"/>
          <p:cNvPicPr>
            <a:picLocks noChangeAspect="1"/>
          </p:cNvPicPr>
          <p:nvPr/>
        </p:nvPicPr>
        <p:blipFill>
          <a:blip r:embed="rId16"/>
          <a:stretch>
            <a:fillRect/>
          </a:stretch>
        </p:blipFill>
        <p:spPr>
          <a:xfrm>
            <a:off x="6127750" y="4119245"/>
            <a:ext cx="4567555" cy="1727200"/>
          </a:xfrm>
          <a:prstGeom prst="rect">
            <a:avLst/>
          </a:prstGeom>
        </p:spPr>
      </p:pic>
      <p:pic>
        <p:nvPicPr>
          <p:cNvPr id="8" name="图片 7" descr="屏幕快照 2023-12-14 的 20.13.07 下午"/>
          <p:cNvPicPr>
            <a:picLocks noChangeAspect="1"/>
          </p:cNvPicPr>
          <p:nvPr/>
        </p:nvPicPr>
        <p:blipFill>
          <a:blip r:embed="rId17"/>
          <a:stretch>
            <a:fillRect/>
          </a:stretch>
        </p:blipFill>
        <p:spPr>
          <a:xfrm>
            <a:off x="1177290" y="1598930"/>
            <a:ext cx="4815205" cy="1816735"/>
          </a:xfrm>
          <a:prstGeom prst="rect">
            <a:avLst/>
          </a:prstGeom>
        </p:spPr>
      </p:pic>
      <p:cxnSp>
        <p:nvCxnSpPr>
          <p:cNvPr id="9" name="直接箭头连接符 8"/>
          <p:cNvCxnSpPr/>
          <p:nvPr/>
        </p:nvCxnSpPr>
        <p:spPr>
          <a:xfrm flipV="1">
            <a:off x="3850640" y="4794250"/>
            <a:ext cx="2350770" cy="892810"/>
          </a:xfrm>
          <a:prstGeom prst="straightConnector1">
            <a:avLst/>
          </a:prstGeom>
          <a:ln w="28575">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755650" y="3429000"/>
            <a:ext cx="5807710" cy="706755"/>
          </a:xfrm>
          <a:prstGeom prst="rect">
            <a:avLst/>
          </a:prstGeom>
          <a:noFill/>
        </p:spPr>
        <p:txBody>
          <a:bodyPr wrap="square" rtlCol="0">
            <a:spAutoFit/>
          </a:bodyPr>
          <a:lstStyle/>
          <a:p>
            <a:r>
              <a:rPr lang="en-US" altLang="zh-CN" sz="2000"/>
              <a:t>1. </a:t>
            </a:r>
            <a:r>
              <a:rPr lang="zh-CN" altLang="en-US" sz="2000"/>
              <a:t>多个生成器独立工作，通过各自的私有随机向量输入 生成该音轨。每个生成器对应不同的判别器。 </a:t>
            </a:r>
          </a:p>
        </p:txBody>
      </p:sp>
      <p:sp>
        <p:nvSpPr>
          <p:cNvPr id="11" name="文本框 10"/>
          <p:cNvSpPr txBox="1"/>
          <p:nvPr/>
        </p:nvSpPr>
        <p:spPr>
          <a:xfrm>
            <a:off x="6201410" y="5687060"/>
            <a:ext cx="5558155" cy="706755"/>
          </a:xfrm>
          <a:prstGeom prst="rect">
            <a:avLst/>
          </a:prstGeom>
          <a:noFill/>
        </p:spPr>
        <p:txBody>
          <a:bodyPr wrap="square" rtlCol="0">
            <a:spAutoFit/>
          </a:bodyPr>
          <a:lstStyle/>
          <a:p>
            <a:r>
              <a:rPr lang="en-US" altLang="zh-CN" sz="2000"/>
              <a:t>2. </a:t>
            </a:r>
            <a:r>
              <a:rPr lang="zh-CN" altLang="en-US" sz="2000"/>
              <a:t>唯一的一个生成器接受一个输入共享的随机向量  生成一个多音轨。相应的，只有一个判别器。</a:t>
            </a:r>
          </a:p>
        </p:txBody>
      </p:sp>
      <p:grpSp>
        <p:nvGrpSpPr>
          <p:cNvPr id="41" name="组合 40"/>
          <p:cNvGrpSpPr/>
          <p:nvPr/>
        </p:nvGrpSpPr>
        <p:grpSpPr>
          <a:xfrm>
            <a:off x="10841355" y="4324985"/>
            <a:ext cx="1104265" cy="1082040"/>
            <a:chOff x="1390650" y="1200150"/>
            <a:chExt cx="1695450" cy="1695450"/>
          </a:xfrm>
        </p:grpSpPr>
        <p:sp>
          <p:nvSpPr>
            <p:cNvPr id="42" name="椭圆 41"/>
            <p:cNvSpPr/>
            <p:nvPr>
              <p:custDataLst>
                <p:tags r:id="rId3"/>
              </p:custDataLst>
            </p:nvPr>
          </p:nvSpPr>
          <p:spPr>
            <a:xfrm>
              <a:off x="1390650" y="1200150"/>
              <a:ext cx="1695450" cy="169545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43" name="组合 42"/>
            <p:cNvGrpSpPr/>
            <p:nvPr/>
          </p:nvGrpSpPr>
          <p:grpSpPr>
            <a:xfrm>
              <a:off x="1589729" y="1570542"/>
              <a:ext cx="1297292" cy="954952"/>
              <a:chOff x="1589729" y="1570399"/>
              <a:chExt cx="1297292" cy="954952"/>
            </a:xfrm>
          </p:grpSpPr>
          <p:sp>
            <p:nvSpPr>
              <p:cNvPr id="44" name="任意多边形: 形状 43"/>
              <p:cNvSpPr/>
              <p:nvPr>
                <p:custDataLst>
                  <p:tags r:id="rId4"/>
                </p:custDataLst>
              </p:nvPr>
            </p:nvSpPr>
            <p:spPr>
              <a:xfrm>
                <a:off x="1589729" y="1570399"/>
                <a:ext cx="1297292" cy="954952"/>
              </a:xfrm>
              <a:custGeom>
                <a:avLst/>
                <a:gdLst>
                  <a:gd name="connsiteX0" fmla="*/ 0 w 857250"/>
                  <a:gd name="connsiteY0" fmla="*/ 311944 h 631032"/>
                  <a:gd name="connsiteX1" fmla="*/ 80963 w 857250"/>
                  <a:gd name="connsiteY1" fmla="*/ 219075 h 631032"/>
                  <a:gd name="connsiteX2" fmla="*/ 345282 w 857250"/>
                  <a:gd name="connsiteY2" fmla="*/ 457200 h 631032"/>
                  <a:gd name="connsiteX3" fmla="*/ 766763 w 857250"/>
                  <a:gd name="connsiteY3" fmla="*/ 0 h 631032"/>
                  <a:gd name="connsiteX4" fmla="*/ 857250 w 857250"/>
                  <a:gd name="connsiteY4" fmla="*/ 80963 h 631032"/>
                  <a:gd name="connsiteX5" fmla="*/ 347663 w 857250"/>
                  <a:gd name="connsiteY5" fmla="*/ 631032 h 631032"/>
                  <a:gd name="connsiteX6" fmla="*/ 0 w 857250"/>
                  <a:gd name="connsiteY6" fmla="*/ 311944 h 63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0" h="631032">
                    <a:moveTo>
                      <a:pt x="0" y="311944"/>
                    </a:moveTo>
                    <a:lnTo>
                      <a:pt x="80963" y="219075"/>
                    </a:lnTo>
                    <a:lnTo>
                      <a:pt x="345282" y="457200"/>
                    </a:lnTo>
                    <a:lnTo>
                      <a:pt x="766763" y="0"/>
                    </a:lnTo>
                    <a:lnTo>
                      <a:pt x="857250" y="80963"/>
                    </a:lnTo>
                    <a:lnTo>
                      <a:pt x="347663" y="631032"/>
                    </a:lnTo>
                    <a:lnTo>
                      <a:pt x="0" y="311944"/>
                    </a:lnTo>
                    <a:close/>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5" name="任意多边形: 形状 44"/>
              <p:cNvSpPr/>
              <p:nvPr>
                <p:custDataLst>
                  <p:tags r:id="rId5"/>
                </p:custDataLst>
              </p:nvPr>
            </p:nvSpPr>
            <p:spPr>
              <a:xfrm>
                <a:off x="1600200" y="1700213"/>
                <a:ext cx="1271588" cy="819150"/>
              </a:xfrm>
              <a:custGeom>
                <a:avLst/>
                <a:gdLst>
                  <a:gd name="connsiteX0" fmla="*/ 0 w 1271588"/>
                  <a:gd name="connsiteY0" fmla="*/ 342900 h 819150"/>
                  <a:gd name="connsiteX1" fmla="*/ 233363 w 1271588"/>
                  <a:gd name="connsiteY1" fmla="*/ 323850 h 819150"/>
                  <a:gd name="connsiteX2" fmla="*/ 290513 w 1271588"/>
                  <a:gd name="connsiteY2" fmla="*/ 614362 h 819150"/>
                  <a:gd name="connsiteX3" fmla="*/ 504825 w 1271588"/>
                  <a:gd name="connsiteY3" fmla="*/ 566737 h 819150"/>
                  <a:gd name="connsiteX4" fmla="*/ 514350 w 1271588"/>
                  <a:gd name="connsiteY4" fmla="*/ 819150 h 819150"/>
                  <a:gd name="connsiteX5" fmla="*/ 714375 w 1271588"/>
                  <a:gd name="connsiteY5" fmla="*/ 347662 h 819150"/>
                  <a:gd name="connsiteX6" fmla="*/ 904875 w 1271588"/>
                  <a:gd name="connsiteY6" fmla="*/ 404812 h 819150"/>
                  <a:gd name="connsiteX7" fmla="*/ 1009650 w 1271588"/>
                  <a:gd name="connsiteY7" fmla="*/ 28575 h 819150"/>
                  <a:gd name="connsiteX8" fmla="*/ 1271588 w 1271588"/>
                  <a:gd name="connsiteY8" fmla="*/ 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1588" h="819150">
                    <a:moveTo>
                      <a:pt x="0" y="342900"/>
                    </a:moveTo>
                    <a:lnTo>
                      <a:pt x="233363" y="323850"/>
                    </a:lnTo>
                    <a:lnTo>
                      <a:pt x="290513" y="614362"/>
                    </a:lnTo>
                    <a:lnTo>
                      <a:pt x="504825" y="566737"/>
                    </a:lnTo>
                    <a:lnTo>
                      <a:pt x="514350" y="819150"/>
                    </a:lnTo>
                    <a:lnTo>
                      <a:pt x="714375" y="347662"/>
                    </a:lnTo>
                    <a:lnTo>
                      <a:pt x="904875" y="404812"/>
                    </a:lnTo>
                    <a:lnTo>
                      <a:pt x="1009650" y="28575"/>
                    </a:lnTo>
                    <a:lnTo>
                      <a:pt x="1271588" y="0"/>
                    </a:lnTo>
                  </a:path>
                </a:pathLst>
              </a:cu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
            <p:nvSpPr>
              <p:cNvPr id="46" name="任意多边形: 形状 45"/>
              <p:cNvSpPr/>
              <p:nvPr>
                <p:custDataLst>
                  <p:tags r:id="rId6"/>
                </p:custDataLst>
              </p:nvPr>
            </p:nvSpPr>
            <p:spPr>
              <a:xfrm>
                <a:off x="2452688" y="1905000"/>
                <a:ext cx="204787" cy="14288"/>
              </a:xfrm>
              <a:custGeom>
                <a:avLst/>
                <a:gdLst>
                  <a:gd name="connsiteX0" fmla="*/ 204787 w 204787"/>
                  <a:gd name="connsiteY0" fmla="*/ 14288 h 14288"/>
                  <a:gd name="connsiteX1" fmla="*/ 0 w 204787"/>
                  <a:gd name="connsiteY1" fmla="*/ 0 h 14288"/>
                </a:gdLst>
                <a:ahLst/>
                <a:cxnLst>
                  <a:cxn ang="0">
                    <a:pos x="connsiteX0" y="connsiteY0"/>
                  </a:cxn>
                  <a:cxn ang="0">
                    <a:pos x="connsiteX1" y="connsiteY1"/>
                  </a:cxn>
                </a:cxnLst>
                <a:rect l="l" t="t" r="r" b="b"/>
                <a:pathLst>
                  <a:path w="204787" h="14288">
                    <a:moveTo>
                      <a:pt x="204787" y="14288"/>
                    </a:moveTo>
                    <a:lnTo>
                      <a:pt x="0" y="0"/>
                    </a:lnTo>
                  </a:path>
                </a:pathLst>
              </a:cu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47" name="椭圆 46"/>
              <p:cNvSpPr/>
              <p:nvPr>
                <p:custDataLst>
                  <p:tags r:id="rId7"/>
                </p:custDataLst>
              </p:nvPr>
            </p:nvSpPr>
            <p:spPr>
              <a:xfrm>
                <a:off x="2533015" y="1888490"/>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8" name="椭圆 47"/>
              <p:cNvSpPr/>
              <p:nvPr>
                <p:custDataLst>
                  <p:tags r:id="rId8"/>
                </p:custDataLst>
              </p:nvPr>
            </p:nvSpPr>
            <p:spPr>
              <a:xfrm>
                <a:off x="2199640" y="2257584"/>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9" name="椭圆 48"/>
              <p:cNvSpPr/>
              <p:nvPr>
                <p:custDataLst>
                  <p:tags r:id="rId9"/>
                </p:custDataLst>
              </p:nvPr>
            </p:nvSpPr>
            <p:spPr>
              <a:xfrm>
                <a:off x="1823403" y="2074227"/>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0" name="椭圆 49"/>
              <p:cNvSpPr/>
              <p:nvPr>
                <p:custDataLst>
                  <p:tags r:id="rId10"/>
                </p:custDataLst>
              </p:nvPr>
            </p:nvSpPr>
            <p:spPr>
              <a:xfrm>
                <a:off x="2087722" y="2393315"/>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1" name="任意多边形: 形状 50"/>
              <p:cNvSpPr/>
              <p:nvPr>
                <p:custDataLst>
                  <p:tags r:id="rId11"/>
                </p:custDataLst>
              </p:nvPr>
            </p:nvSpPr>
            <p:spPr>
              <a:xfrm>
                <a:off x="2743200" y="1597025"/>
                <a:ext cx="66675" cy="171450"/>
              </a:xfrm>
              <a:custGeom>
                <a:avLst/>
                <a:gdLst>
                  <a:gd name="connsiteX0" fmla="*/ 0 w 66675"/>
                  <a:gd name="connsiteY0" fmla="*/ 0 h 171450"/>
                  <a:gd name="connsiteX1" fmla="*/ 66675 w 66675"/>
                  <a:gd name="connsiteY1" fmla="*/ 171450 h 171450"/>
                </a:gdLst>
                <a:ahLst/>
                <a:cxnLst>
                  <a:cxn ang="0">
                    <a:pos x="connsiteX0" y="connsiteY0"/>
                  </a:cxn>
                  <a:cxn ang="0">
                    <a:pos x="connsiteX1" y="connsiteY1"/>
                  </a:cxn>
                </a:cxnLst>
                <a:rect l="l" t="t" r="r" b="b"/>
                <a:pathLst>
                  <a:path w="66675" h="171450">
                    <a:moveTo>
                      <a:pt x="0" y="0"/>
                    </a:moveTo>
                    <a:lnTo>
                      <a:pt x="66675" y="171450"/>
                    </a:lnTo>
                  </a:path>
                </a:pathLst>
              </a:cu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52" name="椭圆 51"/>
              <p:cNvSpPr/>
              <p:nvPr>
                <p:custDataLst>
                  <p:tags r:id="rId12"/>
                </p:custDataLst>
              </p:nvPr>
            </p:nvSpPr>
            <p:spPr>
              <a:xfrm>
                <a:off x="2761615" y="1691640"/>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10" grpId="0"/>
      <p:bldP spid="10" grpId="1"/>
      <p:bldP spid="11" grpId="0"/>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84200" y="1943100"/>
            <a:ext cx="2388235" cy="3720791"/>
            <a:chOff x="977900" y="1943100"/>
            <a:chExt cx="2388235" cy="3720791"/>
          </a:xfrm>
        </p:grpSpPr>
        <p:sp>
          <p:nvSpPr>
            <p:cNvPr id="2" name="矩形 1"/>
            <p:cNvSpPr/>
            <p:nvPr/>
          </p:nvSpPr>
          <p:spPr>
            <a:xfrm>
              <a:off x="977900" y="1943100"/>
              <a:ext cx="2387600" cy="3581400"/>
            </a:xfrm>
            <a:prstGeom prst="rect">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40"/>
            <p:cNvSpPr/>
            <p:nvPr/>
          </p:nvSpPr>
          <p:spPr>
            <a:xfrm>
              <a:off x="978535" y="3407410"/>
              <a:ext cx="2387600" cy="152971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a:solidFill>
                    <a:schemeClr val="bg1"/>
                  </a:solidFill>
                  <a:sym typeface="+mn-ea"/>
                </a:rPr>
                <a:t>定义一个生成器块（</a:t>
              </a:r>
              <a:r>
                <a:rPr lang="en-US" altLang="zh-CN">
                  <a:solidFill>
                    <a:schemeClr val="bg1"/>
                  </a:solidFill>
                  <a:sym typeface="+mn-ea"/>
                </a:rPr>
                <a:t>GeneratorBlock</a:t>
              </a:r>
              <a:r>
                <a:rPr lang="zh-CN" altLang="en-US">
                  <a:solidFill>
                    <a:schemeClr val="bg1"/>
                  </a:solidFill>
                  <a:sym typeface="+mn-ea"/>
                </a:rPr>
                <a:t>），定义块间数据传输前进方式</a:t>
              </a:r>
            </a:p>
          </p:txBody>
        </p:sp>
        <p:sp>
          <p:nvSpPr>
            <p:cNvPr id="53" name="TextBox 2"/>
            <p:cNvSpPr txBox="1"/>
            <p:nvPr>
              <p:custDataLst>
                <p:tags r:id="rId6"/>
              </p:custDataLst>
            </p:nvPr>
          </p:nvSpPr>
          <p:spPr>
            <a:xfrm>
              <a:off x="1676400" y="2247223"/>
              <a:ext cx="990600" cy="826486"/>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90204" pitchFamily="34" charset="0"/>
                  <a:ea typeface="微软雅黑" panose="020B0503020204020204" pitchFamily="34" charset="-122"/>
                  <a:cs typeface="Arial" panose="020B0604020202090204" pitchFamily="34" charset="0"/>
                  <a:sym typeface="+mn-lt"/>
                </a:rPr>
                <a:t>01</a:t>
              </a:r>
            </a:p>
          </p:txBody>
        </p:sp>
        <p:sp>
          <p:nvSpPr>
            <p:cNvPr id="3" name="任意多边形: 形状 2"/>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矩形 57"/>
            <p:cNvSpPr/>
            <p:nvPr/>
          </p:nvSpPr>
          <p:spPr>
            <a:xfrm>
              <a:off x="977900" y="5525544"/>
              <a:ext cx="2387600" cy="138347"/>
            </a:xfrm>
            <a:prstGeom prst="rect">
              <a:avLst/>
            </a:prstGeom>
            <a:solidFill>
              <a:srgbClr val="BD934E"/>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59" name="组合 58"/>
          <p:cNvGrpSpPr/>
          <p:nvPr/>
        </p:nvGrpSpPr>
        <p:grpSpPr>
          <a:xfrm>
            <a:off x="3456093" y="1943099"/>
            <a:ext cx="2485390" cy="3720791"/>
            <a:chOff x="962660" y="1943100"/>
            <a:chExt cx="2485390" cy="3581400"/>
          </a:xfrm>
        </p:grpSpPr>
        <p:sp>
          <p:nvSpPr>
            <p:cNvPr id="60" name="矩形 59"/>
            <p:cNvSpPr/>
            <p:nvPr/>
          </p:nvSpPr>
          <p:spPr>
            <a:xfrm>
              <a:off x="977900" y="1943100"/>
              <a:ext cx="2387600" cy="3581400"/>
            </a:xfrm>
            <a:prstGeom prst="rect">
              <a:avLst/>
            </a:prstGeom>
            <a:solidFill>
              <a:srgbClr val="B88F4D"/>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962660" y="3165522"/>
              <a:ext cx="2485390" cy="21649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a:solidFill>
                    <a:schemeClr val="bg1"/>
                  </a:solidFill>
                  <a:sym typeface="+mn-ea"/>
                </a:rPr>
                <a:t>较小的随机噪声空间映射到一个具有更高维度的潜在空间，</a:t>
              </a:r>
            </a:p>
            <a:p>
              <a:pPr algn="ctr">
                <a:lnSpc>
                  <a:spcPct val="130000"/>
                </a:lnSpc>
              </a:pPr>
              <a:r>
                <a:rPr lang="zh-CN" altLang="en-US">
                  <a:solidFill>
                    <a:schemeClr val="bg1"/>
                  </a:solidFill>
                  <a:sym typeface="+mn-ea"/>
                </a:rPr>
                <a:t>增加生成器的输出维度，</a:t>
              </a:r>
            </a:p>
            <a:p>
              <a:pPr algn="ctr">
                <a:lnSpc>
                  <a:spcPct val="130000"/>
                </a:lnSpc>
              </a:pPr>
              <a:r>
                <a:rPr lang="zh-CN" altLang="en-US">
                  <a:solidFill>
                    <a:schemeClr val="bg1"/>
                  </a:solidFill>
                  <a:sym typeface="+mn-ea"/>
                </a:rPr>
                <a:t>最终生成具有所需形状和特征的假样本。</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2" name="TextBox 2"/>
            <p:cNvSpPr txBox="1"/>
            <p:nvPr>
              <p:custDataLst>
                <p:tags r:id="rId5"/>
              </p:custDataLst>
            </p:nvPr>
          </p:nvSpPr>
          <p:spPr>
            <a:xfrm>
              <a:off x="1676400" y="2247223"/>
              <a:ext cx="990600" cy="826486"/>
            </a:xfrm>
            <a:prstGeom prst="rect">
              <a:avLst/>
            </a:prstGeom>
            <a:noFill/>
          </p:spPr>
          <p:txBody>
            <a:bodyPr wrap="square" lIns="91440" tIns="45720" rIns="91440" bIns="45720" rtlCol="0" anchor="ctr"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90204" pitchFamily="34" charset="0"/>
                  <a:ea typeface="微软雅黑" panose="020B0503020204020204" pitchFamily="34" charset="-122"/>
                  <a:cs typeface="Arial" panose="020B0604020202090204" pitchFamily="34" charset="0"/>
                  <a:sym typeface="+mn-lt"/>
                </a:rPr>
                <a:t>02</a:t>
              </a:r>
            </a:p>
          </p:txBody>
        </p:sp>
        <p:sp>
          <p:nvSpPr>
            <p:cNvPr id="63" name="任意多边形: 形状 62"/>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6357196" y="1943100"/>
            <a:ext cx="2388870" cy="3720791"/>
            <a:chOff x="976630" y="1943100"/>
            <a:chExt cx="2388870" cy="3720791"/>
          </a:xfrm>
        </p:grpSpPr>
        <p:sp>
          <p:nvSpPr>
            <p:cNvPr id="66" name="矩形 65"/>
            <p:cNvSpPr/>
            <p:nvPr/>
          </p:nvSpPr>
          <p:spPr>
            <a:xfrm>
              <a:off x="977900" y="1943100"/>
              <a:ext cx="2387600" cy="3581400"/>
            </a:xfrm>
            <a:prstGeom prst="rect">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7" name="矩形 66"/>
            <p:cNvSpPr/>
            <p:nvPr/>
          </p:nvSpPr>
          <p:spPr>
            <a:xfrm>
              <a:off x="976630" y="3276600"/>
              <a:ext cx="2388235" cy="224917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a:solidFill>
                    <a:schemeClr val="bg1"/>
                  </a:solidFill>
                  <a:sym typeface="+mn-ea"/>
                </a:rPr>
                <a:t>生成器的每个轨道都需要不同的特征表示，因此使用了多个GeneraterBlock 模块来处理不同</a:t>
              </a:r>
              <a:r>
                <a:rPr lang="en-US" altLang="zh-CN">
                  <a:solidFill>
                    <a:schemeClr val="bg1"/>
                  </a:solidFill>
                  <a:sym typeface="+mn-ea"/>
                </a:rPr>
                <a:t>track</a:t>
              </a:r>
              <a:r>
                <a:rPr lang="zh-CN" altLang="en-US">
                  <a:solidFill>
                    <a:schemeClr val="bg1"/>
                  </a:solidFill>
                  <a:sym typeface="+mn-ea"/>
                </a:rPr>
                <a:t>的数据，再将其拼接起来</a:t>
              </a:r>
            </a:p>
          </p:txBody>
        </p:sp>
        <p:sp>
          <p:nvSpPr>
            <p:cNvPr id="68" name="TextBox 2"/>
            <p:cNvSpPr txBox="1"/>
            <p:nvPr>
              <p:custDataLst>
                <p:tags r:id="rId4"/>
              </p:custDataLst>
            </p:nvPr>
          </p:nvSpPr>
          <p:spPr>
            <a:xfrm>
              <a:off x="1676400" y="2247223"/>
              <a:ext cx="990600" cy="826486"/>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90204" pitchFamily="34" charset="0"/>
                  <a:ea typeface="微软雅黑" panose="020B0503020204020204" pitchFamily="34" charset="-122"/>
                  <a:cs typeface="Arial" panose="020B0604020202090204" pitchFamily="34" charset="0"/>
                  <a:sym typeface="+mn-lt"/>
                </a:rPr>
                <a:t>03</a:t>
              </a:r>
            </a:p>
          </p:txBody>
        </p:sp>
        <p:sp>
          <p:nvSpPr>
            <p:cNvPr id="69" name="任意多边形: 形状 68"/>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矩形 69"/>
            <p:cNvSpPr/>
            <p:nvPr/>
          </p:nvSpPr>
          <p:spPr>
            <a:xfrm>
              <a:off x="977900" y="5525544"/>
              <a:ext cx="2387600" cy="138347"/>
            </a:xfrm>
            <a:prstGeom prst="rect">
              <a:avLst/>
            </a:prstGeom>
            <a:solidFill>
              <a:srgbClr val="BD934E"/>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71" name="组合 70"/>
          <p:cNvGrpSpPr/>
          <p:nvPr/>
        </p:nvGrpSpPr>
        <p:grpSpPr>
          <a:xfrm>
            <a:off x="9244330" y="1943100"/>
            <a:ext cx="2388870" cy="3720791"/>
            <a:chOff x="976630" y="1943100"/>
            <a:chExt cx="2388870" cy="3720791"/>
          </a:xfrm>
        </p:grpSpPr>
        <p:sp>
          <p:nvSpPr>
            <p:cNvPr id="72" name="矩形 71"/>
            <p:cNvSpPr/>
            <p:nvPr/>
          </p:nvSpPr>
          <p:spPr>
            <a:xfrm>
              <a:off x="977900" y="1943100"/>
              <a:ext cx="2387600" cy="3581400"/>
            </a:xfrm>
            <a:prstGeom prst="rect">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3" name="矩形 72"/>
            <p:cNvSpPr/>
            <p:nvPr/>
          </p:nvSpPr>
          <p:spPr>
            <a:xfrm>
              <a:off x="976630" y="3424555"/>
              <a:ext cx="2387600" cy="18897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a:solidFill>
                    <a:schemeClr val="bg1"/>
                  </a:solidFill>
                  <a:sym typeface="+mn-ea"/>
                </a:rPr>
                <a:t>调整和缩放数据， 使用Tahn 激活函数用于确保输出位于 -1 到 1 的范围内，适用于二进制音乐数据。</a:t>
              </a:r>
              <a:endParaRPr lang="zh-CN" altLang="en-US" dirty="0">
                <a:solidFill>
                  <a:schemeClr val="bg1"/>
                </a:solidFill>
                <a:latin typeface="微软雅黑" panose="020B0503020204020204" pitchFamily="34" charset="-122"/>
                <a:ea typeface="微软雅黑" panose="020B0503020204020204" pitchFamily="34" charset="-122"/>
                <a:sym typeface="+mn-ea"/>
              </a:endParaRPr>
            </a:p>
          </p:txBody>
        </p:sp>
        <p:sp>
          <p:nvSpPr>
            <p:cNvPr id="74" name="TextBox 2"/>
            <p:cNvSpPr txBox="1"/>
            <p:nvPr>
              <p:custDataLst>
                <p:tags r:id="rId3"/>
              </p:custDataLst>
            </p:nvPr>
          </p:nvSpPr>
          <p:spPr>
            <a:xfrm>
              <a:off x="1676400" y="2247223"/>
              <a:ext cx="990600" cy="826486"/>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90204" pitchFamily="34" charset="0"/>
                  <a:ea typeface="微软雅黑" panose="020B0503020204020204" pitchFamily="34" charset="-122"/>
                  <a:cs typeface="Arial" panose="020B0604020202090204" pitchFamily="34" charset="0"/>
                  <a:sym typeface="+mn-lt"/>
                </a:rPr>
                <a:t>04</a:t>
              </a:r>
            </a:p>
          </p:txBody>
        </p:sp>
        <p:sp>
          <p:nvSpPr>
            <p:cNvPr id="75" name="任意多边形: 形状 74"/>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6" name="矩形 75"/>
            <p:cNvSpPr/>
            <p:nvPr/>
          </p:nvSpPr>
          <p:spPr>
            <a:xfrm>
              <a:off x="977900" y="5525544"/>
              <a:ext cx="2387600" cy="138347"/>
            </a:xfrm>
            <a:prstGeom prst="rect">
              <a:avLst/>
            </a:prstGeom>
            <a:solidFill>
              <a:srgbClr val="BD934E"/>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45" name="矩形 44"/>
          <p:cNvSpPr/>
          <p:nvPr>
            <p:custDataLst>
              <p:tags r:id="rId2"/>
            </p:custDataLst>
          </p:nvPr>
        </p:nvSpPr>
        <p:spPr>
          <a:xfrm>
            <a:off x="1808782" y="236900"/>
            <a:ext cx="3873199" cy="83933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rPr>
              <a:t>生成器</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68"/>
          <p:cNvSpPr/>
          <p:nvPr/>
        </p:nvSpPr>
        <p:spPr bwMode="auto">
          <a:xfrm>
            <a:off x="5361940" y="3402965"/>
            <a:ext cx="1273175" cy="923290"/>
          </a:xfrm>
          <a:prstGeom prst="rect">
            <a:avLst/>
          </a:prstGeom>
          <a:noFill/>
        </p:spPr>
        <p:txBody>
          <a:bodyPr wrap="none" rtlCol="0">
            <a:spAutoFit/>
          </a:bodyPr>
          <a:lstStyle/>
          <a:p>
            <a:r>
              <a:rPr lang="en-US" sz="5400" b="1" kern="2000" dirty="0">
                <a:solidFill>
                  <a:schemeClr val="bg1"/>
                </a:solidFill>
                <a:sym typeface="Bebas Neue" charset="0"/>
              </a:rPr>
              <a:t>40</a:t>
            </a:r>
            <a:r>
              <a:rPr lang="en-US" sz="2800" b="1" kern="2000" dirty="0">
                <a:solidFill>
                  <a:schemeClr val="bg1"/>
                </a:solidFill>
                <a:sym typeface="Bebas Neue" charset="0"/>
              </a:rPr>
              <a:t>%</a:t>
            </a:r>
            <a:endParaRPr lang="en-US" sz="6600" b="1" kern="2000" dirty="0">
              <a:solidFill>
                <a:schemeClr val="bg1"/>
              </a:solidFill>
              <a:sym typeface="Bebas Neue" charset="0"/>
            </a:endParaRPr>
          </a:p>
        </p:txBody>
      </p:sp>
      <p:pic>
        <p:nvPicPr>
          <p:cNvPr id="2" name="图片 1" descr="屏幕快照 2023-12-11 的 19.37.34 下午"/>
          <p:cNvPicPr>
            <a:picLocks noChangeAspect="1"/>
          </p:cNvPicPr>
          <p:nvPr/>
        </p:nvPicPr>
        <p:blipFill>
          <a:blip r:embed="rId4"/>
          <a:srcRect t="755" r="6475"/>
          <a:stretch>
            <a:fillRect/>
          </a:stretch>
        </p:blipFill>
        <p:spPr>
          <a:xfrm>
            <a:off x="395605" y="1167130"/>
            <a:ext cx="9163050" cy="3086735"/>
          </a:xfrm>
          <a:prstGeom prst="rect">
            <a:avLst/>
          </a:prstGeom>
        </p:spPr>
      </p:pic>
      <p:sp>
        <p:nvSpPr>
          <p:cNvPr id="3" name="文本框 2"/>
          <p:cNvSpPr txBox="1"/>
          <p:nvPr/>
        </p:nvSpPr>
        <p:spPr>
          <a:xfrm>
            <a:off x="6767830" y="702945"/>
            <a:ext cx="4695825" cy="1198880"/>
          </a:xfrm>
          <a:prstGeom prst="rect">
            <a:avLst/>
          </a:prstGeom>
          <a:noFill/>
        </p:spPr>
        <p:txBody>
          <a:bodyPr wrap="square" rtlCol="0">
            <a:spAutoFit/>
          </a:bodyPr>
          <a:lstStyle/>
          <a:p>
            <a:r>
              <a:rPr lang="zh-CN" altLang="en-US"/>
              <a:t>in_dim: 输入的通道数（输入特征的深度）</a:t>
            </a:r>
          </a:p>
          <a:p>
            <a:r>
              <a:rPr lang="zh-CN" altLang="en-US"/>
              <a:t>out_dim: 输出的通道数（输出特征的深度）</a:t>
            </a:r>
          </a:p>
          <a:p>
            <a:r>
              <a:rPr lang="zh-CN" altLang="en-US"/>
              <a:t>kernel: 卷积核的大小</a:t>
            </a:r>
          </a:p>
          <a:p>
            <a:r>
              <a:rPr lang="zh-CN" altLang="en-US"/>
              <a:t>stride: 卷积核的步幅</a:t>
            </a:r>
          </a:p>
        </p:txBody>
      </p:sp>
      <p:sp>
        <p:nvSpPr>
          <p:cNvPr id="4" name="文本框 3"/>
          <p:cNvSpPr txBox="1"/>
          <p:nvPr/>
        </p:nvSpPr>
        <p:spPr>
          <a:xfrm>
            <a:off x="5531485" y="2951480"/>
            <a:ext cx="6264275" cy="645160"/>
          </a:xfrm>
          <a:prstGeom prst="rect">
            <a:avLst/>
          </a:prstGeom>
          <a:noFill/>
        </p:spPr>
        <p:txBody>
          <a:bodyPr wrap="square" rtlCol="0" anchor="t">
            <a:spAutoFit/>
          </a:bodyPr>
          <a:lstStyle/>
          <a:p>
            <a:r>
              <a:rPr lang="zh-CN" altLang="en-US"/>
              <a:t>self.transconv: 一个三维转置卷积层</a:t>
            </a:r>
          </a:p>
          <a:p>
            <a:r>
              <a:rPr lang="zh-CN" altLang="en-US"/>
              <a:t>self.batchnorm: 一个三维批归一化层，用于规范化输入数据</a:t>
            </a:r>
          </a:p>
        </p:txBody>
      </p:sp>
      <p:sp>
        <p:nvSpPr>
          <p:cNvPr id="5" name="文本框 4"/>
          <p:cNvSpPr txBox="1"/>
          <p:nvPr/>
        </p:nvSpPr>
        <p:spPr>
          <a:xfrm>
            <a:off x="3710940" y="4536440"/>
            <a:ext cx="6096000" cy="1753235"/>
          </a:xfrm>
          <a:prstGeom prst="rect">
            <a:avLst/>
          </a:prstGeom>
          <a:noFill/>
        </p:spPr>
        <p:txBody>
          <a:bodyPr wrap="square" rtlCol="0" anchor="t">
            <a:spAutoFit/>
          </a:bodyPr>
          <a:lstStyle/>
          <a:p>
            <a:r>
              <a:rPr lang="en-US" altLang="zh-CN">
                <a:solidFill>
                  <a:srgbClr val="FF0000"/>
                </a:solidFill>
              </a:rPr>
              <a:t> 定义数据在前向传播过程中的计算</a:t>
            </a:r>
            <a:r>
              <a:rPr lang="zh-CN" altLang="en-US">
                <a:solidFill>
                  <a:srgbClr val="FF0000"/>
                </a:solidFill>
              </a:rPr>
              <a:t>：</a:t>
            </a:r>
            <a:endParaRPr lang="en-US" altLang="zh-CN">
              <a:solidFill>
                <a:srgbClr val="FF0000"/>
              </a:solidFill>
            </a:endParaRPr>
          </a:p>
          <a:p>
            <a:r>
              <a:rPr lang="en-US" altLang="zh-CN"/>
              <a:t>输入 x 通过转置卷积层 self.transconv 进行操作，然后通过批归一化层 self.batchnorm 进行规范化。</a:t>
            </a:r>
          </a:p>
          <a:p>
            <a:r>
              <a:rPr lang="zh-CN" altLang="en-US"/>
              <a:t>最后，通过 torch.nn.functional.relu 函数应用ReLU激活函数，将负值部分截断为零。</a:t>
            </a:r>
          </a:p>
          <a:p>
            <a:r>
              <a:rPr lang="zh-CN" altLang="en-US"/>
              <a:t>最终的输出作为这个生成器块的前向传播的结果。</a:t>
            </a:r>
          </a:p>
        </p:txBody>
      </p:sp>
      <p:cxnSp>
        <p:nvCxnSpPr>
          <p:cNvPr id="6" name="直接箭头连接符 5"/>
          <p:cNvCxnSpPr/>
          <p:nvPr/>
        </p:nvCxnSpPr>
        <p:spPr>
          <a:xfrm flipH="1" flipV="1">
            <a:off x="5165725" y="2658745"/>
            <a:ext cx="316230" cy="282575"/>
          </a:xfrm>
          <a:prstGeom prst="straightConnector1">
            <a:avLst/>
          </a:prstGeom>
          <a:ln>
            <a:solidFill>
              <a:schemeClr val="accent6">
                <a:lumMod val="75000"/>
              </a:schemeClr>
            </a:solidFill>
            <a:tailEnd type="arrow" w="med" len="med"/>
          </a:ln>
        </p:spPr>
        <p:style>
          <a:lnRef idx="3">
            <a:schemeClr val="accent1"/>
          </a:lnRef>
          <a:fillRef idx="0">
            <a:srgbClr val="FFFFFF"/>
          </a:fillRef>
          <a:effectRef idx="0">
            <a:srgbClr val="FFFFFF"/>
          </a:effectRef>
          <a:fontRef idx="minor">
            <a:schemeClr val="tx1"/>
          </a:fontRef>
        </p:style>
      </p:cxnSp>
      <p:cxnSp>
        <p:nvCxnSpPr>
          <p:cNvPr id="7" name="直接箭头连接符 6"/>
          <p:cNvCxnSpPr/>
          <p:nvPr/>
        </p:nvCxnSpPr>
        <p:spPr>
          <a:xfrm flipH="1">
            <a:off x="5753100" y="998220"/>
            <a:ext cx="937895" cy="384175"/>
          </a:xfrm>
          <a:prstGeom prst="straightConnector1">
            <a:avLst/>
          </a:prstGeom>
          <a:ln>
            <a:solidFill>
              <a:schemeClr val="accent6">
                <a:lumMod val="75000"/>
              </a:schemeClr>
            </a:solidFill>
            <a:tailEnd type="arrow" w="med" len="med"/>
          </a:ln>
        </p:spPr>
        <p:style>
          <a:lnRef idx="3">
            <a:schemeClr val="accent1"/>
          </a:lnRef>
          <a:fillRef idx="0">
            <a:srgbClr val="FFFFFF"/>
          </a:fillRef>
          <a:effectRef idx="0">
            <a:srgbClr val="FFFFFF"/>
          </a:effectRef>
          <a:fontRef idx="minor">
            <a:schemeClr val="tx1"/>
          </a:fontRef>
        </p:style>
      </p:cxnSp>
      <p:cxnSp>
        <p:nvCxnSpPr>
          <p:cNvPr id="8" name="直接箭头连接符 7"/>
          <p:cNvCxnSpPr/>
          <p:nvPr/>
        </p:nvCxnSpPr>
        <p:spPr>
          <a:xfrm flipH="1" flipV="1">
            <a:off x="2905760" y="4251960"/>
            <a:ext cx="666750" cy="847725"/>
          </a:xfrm>
          <a:prstGeom prst="straightConnector1">
            <a:avLst/>
          </a:prstGeom>
          <a:ln>
            <a:solidFill>
              <a:schemeClr val="accent6">
                <a:lumMod val="75000"/>
              </a:schemeClr>
            </a:solidFill>
            <a:tailEnd type="arrow" w="med" len="med"/>
          </a:ln>
        </p:spPr>
        <p:style>
          <a:lnRef idx="3">
            <a:schemeClr val="accent1"/>
          </a:lnRef>
          <a:fillRef idx="0">
            <a:srgbClr val="FFFFFF"/>
          </a:fillRef>
          <a:effectRef idx="0">
            <a:srgbClr val="FFFFFF"/>
          </a:effectRef>
          <a:fontRef idx="minor">
            <a:schemeClr val="tx1"/>
          </a:fontRef>
        </p:style>
      </p:cxnSp>
      <p:sp>
        <p:nvSpPr>
          <p:cNvPr id="9" name="矩形 8"/>
          <p:cNvSpPr/>
          <p:nvPr/>
        </p:nvSpPr>
        <p:spPr>
          <a:xfrm>
            <a:off x="2905760" y="1416050"/>
            <a:ext cx="3513455" cy="282575"/>
          </a:xfrm>
          <a:prstGeom prst="rect">
            <a:avLst/>
          </a:prstGeom>
          <a:ln>
            <a:solidFill>
              <a:schemeClr val="accent6">
                <a:lumMod val="75000"/>
              </a:schemeClr>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cxnSp>
        <p:nvCxnSpPr>
          <p:cNvPr id="10" name="直接连接符 9"/>
          <p:cNvCxnSpPr/>
          <p:nvPr/>
        </p:nvCxnSpPr>
        <p:spPr>
          <a:xfrm>
            <a:off x="4227830" y="2286000"/>
            <a:ext cx="1581785" cy="0"/>
          </a:xfrm>
          <a:prstGeom prst="line">
            <a:avLst/>
          </a:prstGeom>
          <a:ln>
            <a:solidFill>
              <a:schemeClr val="accent6">
                <a:lumMod val="75000"/>
              </a:schemeClr>
            </a:solidFill>
          </a:ln>
        </p:spPr>
        <p:style>
          <a:lnRef idx="3">
            <a:schemeClr val="accent1"/>
          </a:lnRef>
          <a:fillRef idx="0">
            <a:srgbClr val="FFFFFF"/>
          </a:fillRef>
          <a:effectRef idx="0">
            <a:srgbClr val="FFFFFF"/>
          </a:effectRef>
          <a:fontRef idx="minor">
            <a:schemeClr val="tx1"/>
          </a:fontRef>
        </p:style>
      </p:cxnSp>
      <p:cxnSp>
        <p:nvCxnSpPr>
          <p:cNvPr id="11" name="直接连接符 10"/>
          <p:cNvCxnSpPr/>
          <p:nvPr/>
        </p:nvCxnSpPr>
        <p:spPr>
          <a:xfrm>
            <a:off x="4182110" y="2591435"/>
            <a:ext cx="1231900" cy="0"/>
          </a:xfrm>
          <a:prstGeom prst="line">
            <a:avLst/>
          </a:prstGeom>
          <a:ln>
            <a:solidFill>
              <a:schemeClr val="accent6">
                <a:lumMod val="75000"/>
              </a:schemeClr>
            </a:solidFill>
            <a:headEnd type="none" w="med" len="med"/>
            <a:tailEnd type="none" w="med" len="med"/>
          </a:ln>
        </p:spPr>
        <p:style>
          <a:lnRef idx="3">
            <a:schemeClr val="accent1"/>
          </a:lnRef>
          <a:fillRef idx="0">
            <a:srgbClr val="FFFFFF"/>
          </a:fillRef>
          <a:effectRef idx="0">
            <a:srgbClr val="FFFFFF"/>
          </a:effectRef>
          <a:fontRef idx="minor">
            <a:schemeClr val="tx1"/>
          </a:fontRef>
        </p:style>
      </p:cxnSp>
      <p:sp>
        <p:nvSpPr>
          <p:cNvPr id="45" name="矩形 44"/>
          <p:cNvSpPr/>
          <p:nvPr>
            <p:custDataLst>
              <p:tags r:id="rId2"/>
            </p:custDataLst>
          </p:nvPr>
        </p:nvSpPr>
        <p:spPr>
          <a:xfrm>
            <a:off x="1808782" y="236900"/>
            <a:ext cx="3873199" cy="83933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rPr>
              <a:t>生成器</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custDataLst>
              <p:tags r:id="rId2"/>
            </p:custDataLst>
          </p:nvPr>
        </p:nvSpPr>
        <p:spPr>
          <a:xfrm>
            <a:off x="1808782" y="236900"/>
            <a:ext cx="3873199" cy="83933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rPr>
              <a:t>生成器</a:t>
            </a:r>
          </a:p>
        </p:txBody>
      </p:sp>
      <p:sp>
        <p:nvSpPr>
          <p:cNvPr id="46" name="矩形 45"/>
          <p:cNvSpPr/>
          <p:nvPr/>
        </p:nvSpPr>
        <p:spPr>
          <a:xfrm rot="16200000">
            <a:off x="5278755" y="-678815"/>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custDataLst>
              <p:tags r:id="rId3"/>
            </p:custDataLst>
          </p:nvPr>
        </p:nvSpPr>
        <p:spPr>
          <a:xfrm rot="16200000">
            <a:off x="5271770" y="383540"/>
            <a:ext cx="348615"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矩形 49"/>
          <p:cNvSpPr/>
          <p:nvPr>
            <p:custDataLst>
              <p:tags r:id="rId4"/>
            </p:custDataLst>
          </p:nvPr>
        </p:nvSpPr>
        <p:spPr>
          <a:xfrm rot="16200000">
            <a:off x="5285740" y="-173990"/>
            <a:ext cx="32004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矩形 50"/>
          <p:cNvSpPr/>
          <p:nvPr>
            <p:custDataLst>
              <p:tags r:id="rId5"/>
            </p:custDataLst>
          </p:nvPr>
        </p:nvSpPr>
        <p:spPr>
          <a:xfrm rot="16200000">
            <a:off x="5294630" y="933450"/>
            <a:ext cx="30353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52" name="直接箭头连接符 51"/>
          <p:cNvCxnSpPr/>
          <p:nvPr/>
        </p:nvCxnSpPr>
        <p:spPr>
          <a:xfrm flipH="1">
            <a:off x="5397500" y="2474595"/>
            <a:ext cx="7620" cy="4991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6" name="矩形 55"/>
          <p:cNvSpPr/>
          <p:nvPr>
            <p:custDataLst>
              <p:tags r:id="rId6"/>
            </p:custDataLst>
          </p:nvPr>
        </p:nvSpPr>
        <p:spPr>
          <a:xfrm rot="16200000">
            <a:off x="5278755" y="1815465"/>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矩形 56"/>
          <p:cNvSpPr/>
          <p:nvPr>
            <p:custDataLst>
              <p:tags r:id="rId7"/>
            </p:custDataLst>
          </p:nvPr>
        </p:nvSpPr>
        <p:spPr>
          <a:xfrm rot="16200000">
            <a:off x="5278755" y="2289175"/>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9" name="右大括号 58"/>
          <p:cNvSpPr/>
          <p:nvPr/>
        </p:nvSpPr>
        <p:spPr>
          <a:xfrm>
            <a:off x="7265670" y="4490085"/>
            <a:ext cx="377825" cy="80962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1" name="文本框 60"/>
          <p:cNvSpPr txBox="1"/>
          <p:nvPr/>
        </p:nvSpPr>
        <p:spPr>
          <a:xfrm>
            <a:off x="7795895" y="3114040"/>
            <a:ext cx="3795395" cy="645160"/>
          </a:xfrm>
          <a:prstGeom prst="rect">
            <a:avLst/>
          </a:prstGeom>
          <a:noFill/>
        </p:spPr>
        <p:txBody>
          <a:bodyPr wrap="square" rtlCol="0">
            <a:spAutoFit/>
          </a:bodyPr>
          <a:lstStyle/>
          <a:p>
            <a:r>
              <a:rPr lang="zh-CN" altLang="en-US"/>
              <a:t>循环</a:t>
            </a:r>
            <a:r>
              <a:rPr lang="en-US" altLang="zh-CN"/>
              <a:t>n_track,</a:t>
            </a:r>
            <a:r>
              <a:rPr lang="zh-CN" altLang="en-US"/>
              <a:t>对对应轨道进行上采样，生成一个</a:t>
            </a:r>
            <a:r>
              <a:rPr lang="en-US" altLang="zh-CN"/>
              <a:t>List</a:t>
            </a:r>
          </a:p>
        </p:txBody>
      </p:sp>
      <p:cxnSp>
        <p:nvCxnSpPr>
          <p:cNvPr id="62" name="直接箭头连接符 61"/>
          <p:cNvCxnSpPr/>
          <p:nvPr/>
        </p:nvCxnSpPr>
        <p:spPr>
          <a:xfrm flipH="1">
            <a:off x="5412105" y="3841750"/>
            <a:ext cx="635" cy="5638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3" name="矩形 62"/>
          <p:cNvSpPr/>
          <p:nvPr>
            <p:custDataLst>
              <p:tags r:id="rId8"/>
            </p:custDataLst>
          </p:nvPr>
        </p:nvSpPr>
        <p:spPr>
          <a:xfrm rot="16200000">
            <a:off x="5278755" y="3274060"/>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4" name="矩形 63"/>
          <p:cNvSpPr/>
          <p:nvPr>
            <p:custDataLst>
              <p:tags r:id="rId9"/>
            </p:custDataLst>
          </p:nvPr>
        </p:nvSpPr>
        <p:spPr>
          <a:xfrm rot="16200000">
            <a:off x="5278755" y="3747770"/>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5" name="右大括号 64"/>
          <p:cNvSpPr/>
          <p:nvPr>
            <p:custDataLst>
              <p:tags r:id="rId10"/>
            </p:custDataLst>
          </p:nvPr>
        </p:nvSpPr>
        <p:spPr>
          <a:xfrm>
            <a:off x="7265670" y="3159125"/>
            <a:ext cx="377825" cy="80962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6" name="文本框 65"/>
          <p:cNvSpPr txBox="1"/>
          <p:nvPr>
            <p:custDataLst>
              <p:tags r:id="rId11"/>
            </p:custDataLst>
          </p:nvPr>
        </p:nvSpPr>
        <p:spPr>
          <a:xfrm>
            <a:off x="7922895" y="4490085"/>
            <a:ext cx="3795395" cy="922020"/>
          </a:xfrm>
          <a:prstGeom prst="rect">
            <a:avLst/>
          </a:prstGeom>
          <a:noFill/>
        </p:spPr>
        <p:txBody>
          <a:bodyPr wrap="square" rtlCol="0">
            <a:spAutoFit/>
          </a:bodyPr>
          <a:lstStyle/>
          <a:p>
            <a:r>
              <a:rPr lang="zh-CN" altLang="en-US"/>
              <a:t>循环</a:t>
            </a:r>
            <a:r>
              <a:rPr lang="en-US" altLang="zh-CN"/>
              <a:t>n_track,</a:t>
            </a:r>
            <a:r>
              <a:rPr lang="zh-CN" altLang="en-US"/>
              <a:t>对对应轨道进行上采样和</a:t>
            </a:r>
            <a:r>
              <a:rPr lang="en-US" altLang="zh-CN"/>
              <a:t>Tahn</a:t>
            </a:r>
            <a:r>
              <a:rPr lang="zh-CN" altLang="en-US"/>
              <a:t>激活，再按</a:t>
            </a:r>
            <a:r>
              <a:rPr lang="en-US" altLang="zh-CN"/>
              <a:t>track</a:t>
            </a:r>
            <a:r>
              <a:rPr lang="zh-CN" altLang="en-US"/>
              <a:t>维度进行拼接生成输出通道数为</a:t>
            </a:r>
            <a:r>
              <a:rPr lang="en-US" altLang="zh-CN"/>
              <a:t>5</a:t>
            </a:r>
            <a:r>
              <a:rPr lang="zh-CN" altLang="en-US"/>
              <a:t>的向量</a:t>
            </a:r>
          </a:p>
        </p:txBody>
      </p:sp>
      <p:cxnSp>
        <p:nvCxnSpPr>
          <p:cNvPr id="67" name="直接箭头连接符 66"/>
          <p:cNvCxnSpPr>
            <a:stCxn id="64" idx="1"/>
          </p:cNvCxnSpPr>
          <p:nvPr/>
        </p:nvCxnSpPr>
        <p:spPr>
          <a:xfrm>
            <a:off x="5446395" y="5299710"/>
            <a:ext cx="6985" cy="4368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8" name="右大括号 67"/>
          <p:cNvSpPr/>
          <p:nvPr>
            <p:custDataLst>
              <p:tags r:id="rId12"/>
            </p:custDataLst>
          </p:nvPr>
        </p:nvSpPr>
        <p:spPr>
          <a:xfrm>
            <a:off x="7265670" y="537210"/>
            <a:ext cx="377825" cy="193738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9" name="文本框 68"/>
          <p:cNvSpPr txBox="1"/>
          <p:nvPr/>
        </p:nvSpPr>
        <p:spPr>
          <a:xfrm>
            <a:off x="7843520" y="1321435"/>
            <a:ext cx="2980055" cy="368300"/>
          </a:xfrm>
          <a:prstGeom prst="rect">
            <a:avLst/>
          </a:prstGeom>
          <a:noFill/>
        </p:spPr>
        <p:txBody>
          <a:bodyPr wrap="square" rtlCol="0">
            <a:spAutoFit/>
          </a:bodyPr>
          <a:lstStyle/>
          <a:p>
            <a:r>
              <a:rPr lang="zh-CN" altLang="en-US"/>
              <a:t>第一次上采样</a:t>
            </a:r>
          </a:p>
        </p:txBody>
      </p:sp>
      <p:sp>
        <p:nvSpPr>
          <p:cNvPr id="70" name="矩形 69"/>
          <p:cNvSpPr/>
          <p:nvPr>
            <p:custDataLst>
              <p:tags r:id="rId13"/>
            </p:custDataLst>
          </p:nvPr>
        </p:nvSpPr>
        <p:spPr>
          <a:xfrm rot="16200000">
            <a:off x="5278755" y="4561205"/>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1" name="文本框 70"/>
          <p:cNvSpPr txBox="1"/>
          <p:nvPr/>
        </p:nvSpPr>
        <p:spPr>
          <a:xfrm>
            <a:off x="4516120" y="537210"/>
            <a:ext cx="2223770" cy="368300"/>
          </a:xfrm>
          <a:prstGeom prst="rect">
            <a:avLst/>
          </a:prstGeom>
          <a:noFill/>
        </p:spPr>
        <p:txBody>
          <a:bodyPr wrap="square" rtlCol="0">
            <a:spAutoFit/>
          </a:bodyPr>
          <a:lstStyle/>
          <a:p>
            <a:r>
              <a:rPr lang="en-US" altLang="zh-CN"/>
              <a:t>GeneratorBlock</a:t>
            </a:r>
          </a:p>
        </p:txBody>
      </p:sp>
      <p:sp>
        <p:nvSpPr>
          <p:cNvPr id="72" name="文本框 71"/>
          <p:cNvSpPr txBox="1"/>
          <p:nvPr>
            <p:custDataLst>
              <p:tags r:id="rId14"/>
            </p:custDataLst>
          </p:nvPr>
        </p:nvSpPr>
        <p:spPr>
          <a:xfrm>
            <a:off x="4516120" y="1035050"/>
            <a:ext cx="2223770" cy="368300"/>
          </a:xfrm>
          <a:prstGeom prst="rect">
            <a:avLst/>
          </a:prstGeom>
          <a:noFill/>
        </p:spPr>
        <p:txBody>
          <a:bodyPr wrap="square" rtlCol="0">
            <a:spAutoFit/>
          </a:bodyPr>
          <a:lstStyle/>
          <a:p>
            <a:r>
              <a:rPr lang="en-US" altLang="zh-CN"/>
              <a:t>GeneratorBlock</a:t>
            </a:r>
          </a:p>
        </p:txBody>
      </p:sp>
      <p:sp>
        <p:nvSpPr>
          <p:cNvPr id="73" name="文本框 72"/>
          <p:cNvSpPr txBox="1"/>
          <p:nvPr>
            <p:custDataLst>
              <p:tags r:id="rId15"/>
            </p:custDataLst>
          </p:nvPr>
        </p:nvSpPr>
        <p:spPr>
          <a:xfrm>
            <a:off x="4516120" y="1593850"/>
            <a:ext cx="2223770" cy="368300"/>
          </a:xfrm>
          <a:prstGeom prst="rect">
            <a:avLst/>
          </a:prstGeom>
          <a:noFill/>
        </p:spPr>
        <p:txBody>
          <a:bodyPr wrap="square" rtlCol="0">
            <a:spAutoFit/>
          </a:bodyPr>
          <a:lstStyle/>
          <a:p>
            <a:r>
              <a:rPr lang="en-US" altLang="zh-CN"/>
              <a:t>GeneratorBlock</a:t>
            </a:r>
          </a:p>
        </p:txBody>
      </p:sp>
      <p:sp>
        <p:nvSpPr>
          <p:cNvPr id="74" name="文本框 73"/>
          <p:cNvSpPr txBox="1"/>
          <p:nvPr>
            <p:custDataLst>
              <p:tags r:id="rId16"/>
            </p:custDataLst>
          </p:nvPr>
        </p:nvSpPr>
        <p:spPr>
          <a:xfrm>
            <a:off x="4516120" y="2106930"/>
            <a:ext cx="2223770" cy="368300"/>
          </a:xfrm>
          <a:prstGeom prst="rect">
            <a:avLst/>
          </a:prstGeom>
          <a:noFill/>
        </p:spPr>
        <p:txBody>
          <a:bodyPr wrap="square" rtlCol="0">
            <a:spAutoFit/>
          </a:bodyPr>
          <a:lstStyle/>
          <a:p>
            <a:r>
              <a:rPr lang="en-US" altLang="zh-CN"/>
              <a:t>GeneratorBlock</a:t>
            </a:r>
          </a:p>
        </p:txBody>
      </p:sp>
      <p:sp>
        <p:nvSpPr>
          <p:cNvPr id="75" name="文本框 74"/>
          <p:cNvSpPr txBox="1"/>
          <p:nvPr>
            <p:custDataLst>
              <p:tags r:id="rId17"/>
            </p:custDataLst>
          </p:nvPr>
        </p:nvSpPr>
        <p:spPr>
          <a:xfrm>
            <a:off x="4516120" y="2993390"/>
            <a:ext cx="2223770" cy="368300"/>
          </a:xfrm>
          <a:prstGeom prst="rect">
            <a:avLst/>
          </a:prstGeom>
          <a:noFill/>
        </p:spPr>
        <p:txBody>
          <a:bodyPr wrap="square" rtlCol="0">
            <a:spAutoFit/>
          </a:bodyPr>
          <a:lstStyle/>
          <a:p>
            <a:r>
              <a:rPr lang="en-US" altLang="zh-CN"/>
              <a:t>GeneratorBlock</a:t>
            </a:r>
          </a:p>
        </p:txBody>
      </p:sp>
      <p:sp>
        <p:nvSpPr>
          <p:cNvPr id="76" name="文本框 75"/>
          <p:cNvSpPr txBox="1"/>
          <p:nvPr>
            <p:custDataLst>
              <p:tags r:id="rId18"/>
            </p:custDataLst>
          </p:nvPr>
        </p:nvSpPr>
        <p:spPr>
          <a:xfrm>
            <a:off x="4516120" y="3559175"/>
            <a:ext cx="2223770" cy="368300"/>
          </a:xfrm>
          <a:prstGeom prst="rect">
            <a:avLst/>
          </a:prstGeom>
          <a:noFill/>
        </p:spPr>
        <p:txBody>
          <a:bodyPr wrap="square" rtlCol="0">
            <a:spAutoFit/>
          </a:bodyPr>
          <a:lstStyle/>
          <a:p>
            <a:r>
              <a:rPr lang="en-US" altLang="zh-CN"/>
              <a:t>GeneratorBlock</a:t>
            </a:r>
          </a:p>
        </p:txBody>
      </p:sp>
      <p:sp>
        <p:nvSpPr>
          <p:cNvPr id="77" name="文本框 76"/>
          <p:cNvSpPr txBox="1"/>
          <p:nvPr/>
        </p:nvSpPr>
        <p:spPr>
          <a:xfrm>
            <a:off x="4403090" y="4486910"/>
            <a:ext cx="2231390" cy="368300"/>
          </a:xfrm>
          <a:prstGeom prst="rect">
            <a:avLst/>
          </a:prstGeom>
          <a:noFill/>
        </p:spPr>
        <p:txBody>
          <a:bodyPr wrap="square" rtlCol="0">
            <a:spAutoFit/>
          </a:bodyPr>
          <a:lstStyle/>
          <a:p>
            <a:r>
              <a:rPr lang="zh-CN" altLang="en-US"/>
              <a:t>ConvTranspose3d</a:t>
            </a:r>
          </a:p>
        </p:txBody>
      </p:sp>
      <p:sp>
        <p:nvSpPr>
          <p:cNvPr id="79" name="文本框 78"/>
          <p:cNvSpPr txBox="1"/>
          <p:nvPr/>
        </p:nvSpPr>
        <p:spPr>
          <a:xfrm>
            <a:off x="5045710" y="4984750"/>
            <a:ext cx="2533650" cy="368300"/>
          </a:xfrm>
          <a:prstGeom prst="rect">
            <a:avLst/>
          </a:prstGeom>
          <a:noFill/>
        </p:spPr>
        <p:txBody>
          <a:bodyPr wrap="square" rtlCol="0">
            <a:spAutoFit/>
          </a:bodyPr>
          <a:lstStyle/>
          <a:p>
            <a:r>
              <a:rPr lang="en-US" altLang="zh-CN"/>
              <a:t>Tahn</a:t>
            </a:r>
          </a:p>
        </p:txBody>
      </p:sp>
      <p:sp>
        <p:nvSpPr>
          <p:cNvPr id="80" name="文本框 79"/>
          <p:cNvSpPr txBox="1"/>
          <p:nvPr/>
        </p:nvSpPr>
        <p:spPr>
          <a:xfrm>
            <a:off x="4342130" y="5812790"/>
            <a:ext cx="2087245" cy="368300"/>
          </a:xfrm>
          <a:prstGeom prst="rect">
            <a:avLst/>
          </a:prstGeom>
          <a:noFill/>
        </p:spPr>
        <p:txBody>
          <a:bodyPr wrap="square" rtlCol="0">
            <a:spAutoFit/>
          </a:bodyPr>
          <a:lstStyle/>
          <a:p>
            <a:r>
              <a:rPr lang="zh-CN" altLang="en-US"/>
              <a:t>（</a:t>
            </a:r>
            <a:r>
              <a:rPr lang="en-US" altLang="zh-CN"/>
              <a:t>-1</a:t>
            </a:r>
            <a:r>
              <a:rPr lang="zh-CN" altLang="en-US"/>
              <a:t>，</a:t>
            </a:r>
            <a:r>
              <a:rPr lang="en-US" altLang="zh-CN"/>
              <a:t>5</a:t>
            </a:r>
            <a:r>
              <a:rPr lang="zh-CN" altLang="en-US"/>
              <a:t>，</a:t>
            </a:r>
            <a:r>
              <a:rPr lang="en-US" altLang="zh-CN"/>
              <a:t>64</a:t>
            </a:r>
            <a:r>
              <a:rPr lang="zh-CN" altLang="en-US"/>
              <a:t>，</a:t>
            </a:r>
            <a:r>
              <a:rPr lang="en-US" altLang="zh-CN"/>
              <a:t>84</a:t>
            </a:r>
            <a:r>
              <a:rPr lang="zh-CN" altLang="en-US"/>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rot="19424615">
            <a:off x="6813354" y="1558415"/>
            <a:ext cx="4794088" cy="4794090"/>
          </a:xfrm>
          <a:prstGeom prst="ellipse">
            <a:avLst/>
          </a:prstGeom>
          <a:ln>
            <a:gradFill flip="none" rotWithShape="1">
              <a:gsLst>
                <a:gs pos="9000">
                  <a:srgbClr val="BD934E">
                    <a:alpha val="0"/>
                  </a:srgbClr>
                </a:gs>
                <a:gs pos="100000">
                  <a:srgbClr val="BD934E"/>
                </a:gs>
              </a:gsLst>
              <a:lin ang="0" scaled="0"/>
              <a:tileRect/>
            </a:gradFill>
            <a:headEnd type="triangle" w="med" len="sm"/>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85000"/>
                  <a:lumOff val="15000"/>
                </a:schemeClr>
              </a:solidFill>
            </a:endParaRPr>
          </a:p>
        </p:txBody>
      </p:sp>
      <p:sp>
        <p:nvSpPr>
          <p:cNvPr id="67" name="椭圆 66"/>
          <p:cNvSpPr/>
          <p:nvPr/>
        </p:nvSpPr>
        <p:spPr>
          <a:xfrm rot="9667155">
            <a:off x="544266" y="966629"/>
            <a:ext cx="5682464" cy="5682462"/>
          </a:xfrm>
          <a:prstGeom prst="ellipse">
            <a:avLst/>
          </a:prstGeom>
          <a:ln>
            <a:gradFill flip="none" rotWithShape="1">
              <a:gsLst>
                <a:gs pos="13000">
                  <a:srgbClr val="BD934E">
                    <a:alpha val="0"/>
                  </a:srgbClr>
                </a:gs>
                <a:gs pos="100000">
                  <a:srgbClr val="BD934E"/>
                </a:gs>
              </a:gsLst>
              <a:lin ang="0" scaled="1"/>
              <a:tileRect/>
            </a:gradFill>
            <a:headEnd type="triangle" w="med" len="sm"/>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85000"/>
                  <a:lumOff val="15000"/>
                </a:schemeClr>
              </a:solidFill>
            </a:endParaRPr>
          </a:p>
        </p:txBody>
      </p:sp>
      <p:grpSp>
        <p:nvGrpSpPr>
          <p:cNvPr id="4" name="组合 3"/>
          <p:cNvGrpSpPr/>
          <p:nvPr/>
        </p:nvGrpSpPr>
        <p:grpSpPr>
          <a:xfrm>
            <a:off x="1635315" y="2257554"/>
            <a:ext cx="1843976" cy="1843976"/>
            <a:chOff x="1957328" y="2232154"/>
            <a:chExt cx="1843976" cy="1843976"/>
          </a:xfrm>
        </p:grpSpPr>
        <p:sp>
          <p:nvSpPr>
            <p:cNvPr id="63" name="椭圆 62"/>
            <p:cNvSpPr/>
            <p:nvPr/>
          </p:nvSpPr>
          <p:spPr>
            <a:xfrm>
              <a:off x="1957328" y="2232154"/>
              <a:ext cx="1843976" cy="1843976"/>
            </a:xfrm>
            <a:prstGeom prst="ellipse">
              <a:avLst/>
            </a:prstGeom>
            <a:solidFill>
              <a:srgbClr val="0070C0"/>
            </a:solidFill>
            <a:ln>
              <a:noFill/>
            </a:ln>
            <a:effectLst>
              <a:outerShdw blurRad="152400" dist="38100" dir="2700000" sx="102000" sy="102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pic>
          <p:nvPicPr>
            <p:cNvPr id="36" name="图形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9042" y="2741802"/>
              <a:ext cx="799280" cy="799280"/>
            </a:xfrm>
            <a:prstGeom prst="rect">
              <a:avLst/>
            </a:prstGeom>
          </p:spPr>
        </p:pic>
      </p:grpSp>
      <p:grpSp>
        <p:nvGrpSpPr>
          <p:cNvPr id="68" name="组合 67"/>
          <p:cNvGrpSpPr/>
          <p:nvPr/>
        </p:nvGrpSpPr>
        <p:grpSpPr>
          <a:xfrm>
            <a:off x="1006243" y="4356101"/>
            <a:ext cx="3500120" cy="2339975"/>
            <a:chOff x="1596919" y="1780605"/>
            <a:chExt cx="2645372" cy="2339975"/>
          </a:xfrm>
        </p:grpSpPr>
        <p:sp>
          <p:nvSpPr>
            <p:cNvPr id="69" name="矩形 68"/>
            <p:cNvSpPr/>
            <p:nvPr/>
          </p:nvSpPr>
          <p:spPr>
            <a:xfrm>
              <a:off x="1596919" y="2230820"/>
              <a:ext cx="2645372" cy="1889760"/>
            </a:xfrm>
            <a:prstGeom prst="rect">
              <a:avLst/>
            </a:prstGeom>
            <a:noFill/>
          </p:spPr>
          <p:txBody>
            <a:bodyPr wrap="square" rtlCol="0">
              <a:spAutoFit/>
            </a:bodyPr>
            <a:lstStyle/>
            <a:p>
              <a:pPr algn="l">
                <a:lnSpc>
                  <a:spcPct val="130000"/>
                </a:lnSpc>
              </a:pPr>
              <a:r>
                <a:rPr lang="zh-CN" altLang="en-US">
                  <a:sym typeface="+mn-ea"/>
                </a:rPr>
                <a:t>层归一化的主要思想是在每个样本的层上进行归一化，模型对于每个样本都是独立的，不依赖于一次训练中其他样本的统计信息。</a:t>
              </a:r>
              <a:endParaRPr lang="zh-CN" altLang="en-US"/>
            </a:p>
            <a:p>
              <a:pPr algn="l">
                <a:lnSpc>
                  <a:spcPct val="130000"/>
                </a:lnSpc>
              </a:pP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0" name="矩形 69"/>
            <p:cNvSpPr/>
            <p:nvPr/>
          </p:nvSpPr>
          <p:spPr>
            <a:xfrm>
              <a:off x="1924030" y="1780605"/>
              <a:ext cx="1981149" cy="460375"/>
            </a:xfrm>
            <a:prstGeom prst="rect">
              <a:avLst/>
            </a:prstGeom>
            <a:noFill/>
          </p:spPr>
          <p:txBody>
            <a:bodyPr wrap="none" rtlCol="0">
              <a:spAutoFit/>
            </a:bodyPr>
            <a:lstStyle/>
            <a:p>
              <a:pPr lvl="0" algn="l"/>
              <a:r>
                <a:rPr lang="zh-CN" altLang="en-US" sz="2400" dirty="0">
                  <a:solidFill>
                    <a:schemeClr val="tx1">
                      <a:lumMod val="85000"/>
                      <a:lumOff val="15000"/>
                    </a:schemeClr>
                  </a:solidFill>
                </a:rPr>
                <a:t>定义层归一化函数</a:t>
              </a:r>
            </a:p>
          </p:txBody>
        </p:sp>
      </p:grpSp>
      <p:grpSp>
        <p:nvGrpSpPr>
          <p:cNvPr id="74" name="组合 73"/>
          <p:cNvGrpSpPr/>
          <p:nvPr/>
        </p:nvGrpSpPr>
        <p:grpSpPr>
          <a:xfrm>
            <a:off x="4814434" y="4356101"/>
            <a:ext cx="2986405" cy="2289810"/>
            <a:chOff x="1687425" y="1780605"/>
            <a:chExt cx="2257109" cy="2289810"/>
          </a:xfrm>
        </p:grpSpPr>
        <p:sp>
          <p:nvSpPr>
            <p:cNvPr id="75" name="矩形 74"/>
            <p:cNvSpPr/>
            <p:nvPr/>
          </p:nvSpPr>
          <p:spPr>
            <a:xfrm>
              <a:off x="1687425" y="2180655"/>
              <a:ext cx="2257109" cy="1889760"/>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包括卷积层和层归一化两个操作，通过forward前进函数，对输入进行卷积、层归一化和Leaky ReLU激活操作。</a:t>
              </a:r>
            </a:p>
          </p:txBody>
        </p:sp>
        <p:sp>
          <p:nvSpPr>
            <p:cNvPr id="76" name="矩形 75"/>
            <p:cNvSpPr/>
            <p:nvPr/>
          </p:nvSpPr>
          <p:spPr>
            <a:xfrm>
              <a:off x="1791090" y="1780605"/>
              <a:ext cx="1981149" cy="460375"/>
            </a:xfrm>
            <a:prstGeom prst="rect">
              <a:avLst/>
            </a:prstGeom>
            <a:noFill/>
          </p:spPr>
          <p:txBody>
            <a:bodyPr wrap="none" rtlCol="0">
              <a:spAutoFit/>
            </a:bodyPr>
            <a:lstStyle/>
            <a:p>
              <a:pPr lvl="0" algn="l"/>
              <a:r>
                <a:rPr lang="zh-CN" altLang="en-US" sz="2400" dirty="0">
                  <a:solidFill>
                    <a:schemeClr val="tx1">
                      <a:lumMod val="85000"/>
                      <a:lumOff val="15000"/>
                    </a:schemeClr>
                  </a:solidFill>
                </a:rPr>
                <a:t>定义一个判别器块</a:t>
              </a:r>
            </a:p>
          </p:txBody>
        </p:sp>
      </p:grpSp>
      <p:grpSp>
        <p:nvGrpSpPr>
          <p:cNvPr id="80" name="组合 79"/>
          <p:cNvGrpSpPr/>
          <p:nvPr/>
        </p:nvGrpSpPr>
        <p:grpSpPr>
          <a:xfrm>
            <a:off x="8220297" y="4356101"/>
            <a:ext cx="3232785" cy="2289810"/>
            <a:chOff x="1671308" y="1780605"/>
            <a:chExt cx="2443321" cy="2289810"/>
          </a:xfrm>
        </p:grpSpPr>
        <p:sp>
          <p:nvSpPr>
            <p:cNvPr id="81" name="矩形 80"/>
            <p:cNvSpPr/>
            <p:nvPr/>
          </p:nvSpPr>
          <p:spPr>
            <a:xfrm>
              <a:off x="1671308" y="2180655"/>
              <a:ext cx="2443321" cy="1889760"/>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组合多个判别器块和最后的全连接层，forward函数接收输入样本，通过一系列判别器块和全连接层，输出一个标量，表示样本的真实性。</a:t>
              </a:r>
            </a:p>
          </p:txBody>
        </p:sp>
        <p:sp>
          <p:nvSpPr>
            <p:cNvPr id="82" name="矩形 81"/>
            <p:cNvSpPr/>
            <p:nvPr/>
          </p:nvSpPr>
          <p:spPr>
            <a:xfrm>
              <a:off x="2175993" y="1780605"/>
              <a:ext cx="1290051" cy="460375"/>
            </a:xfrm>
            <a:prstGeom prst="rect">
              <a:avLst/>
            </a:prstGeom>
            <a:noFill/>
          </p:spPr>
          <p:txBody>
            <a:bodyPr wrap="none" rtlCol="0">
              <a:spAutoFit/>
            </a:bodyPr>
            <a:lstStyle/>
            <a:p>
              <a:pPr lvl="0"/>
              <a:r>
                <a:rPr lang="zh-CN" altLang="en-US" sz="2400" dirty="0">
                  <a:solidFill>
                    <a:schemeClr val="tx1">
                      <a:lumMod val="85000"/>
                      <a:lumOff val="15000"/>
                    </a:schemeClr>
                  </a:solidFill>
                </a:rPr>
                <a:t>定义判别器</a:t>
              </a:r>
            </a:p>
          </p:txBody>
        </p:sp>
      </p:grpSp>
      <p:grpSp>
        <p:nvGrpSpPr>
          <p:cNvPr id="6" name="组合 5"/>
          <p:cNvGrpSpPr/>
          <p:nvPr/>
        </p:nvGrpSpPr>
        <p:grpSpPr>
          <a:xfrm>
            <a:off x="8750944" y="2257554"/>
            <a:ext cx="1843976" cy="1843976"/>
            <a:chOff x="8634194" y="2257554"/>
            <a:chExt cx="1843976" cy="1843976"/>
          </a:xfrm>
        </p:grpSpPr>
        <p:sp>
          <p:nvSpPr>
            <p:cNvPr id="78" name="椭圆 77"/>
            <p:cNvSpPr/>
            <p:nvPr/>
          </p:nvSpPr>
          <p:spPr>
            <a:xfrm>
              <a:off x="8634194" y="2257554"/>
              <a:ext cx="1843976" cy="1843976"/>
            </a:xfrm>
            <a:prstGeom prst="ellipse">
              <a:avLst/>
            </a:prstGeom>
            <a:solidFill>
              <a:srgbClr val="0070C0"/>
            </a:solidFill>
            <a:ln>
              <a:noFill/>
            </a:ln>
            <a:effectLst>
              <a:outerShdw blurRad="152400" dist="38100" dir="2700000" sx="102000" sy="102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pic>
          <p:nvPicPr>
            <p:cNvPr id="40" name="图形 3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15523" y="2842590"/>
              <a:ext cx="731188" cy="673904"/>
            </a:xfrm>
            <a:prstGeom prst="rect">
              <a:avLst/>
            </a:prstGeom>
          </p:spPr>
        </p:pic>
      </p:grpSp>
      <p:grpSp>
        <p:nvGrpSpPr>
          <p:cNvPr id="5" name="组合 4"/>
          <p:cNvGrpSpPr/>
          <p:nvPr/>
        </p:nvGrpSpPr>
        <p:grpSpPr>
          <a:xfrm>
            <a:off x="5323757" y="2257554"/>
            <a:ext cx="1843976" cy="1843976"/>
            <a:chOff x="5497294" y="2257554"/>
            <a:chExt cx="1843976" cy="1843976"/>
          </a:xfrm>
        </p:grpSpPr>
        <p:sp>
          <p:nvSpPr>
            <p:cNvPr id="72" name="椭圆 71"/>
            <p:cNvSpPr/>
            <p:nvPr/>
          </p:nvSpPr>
          <p:spPr>
            <a:xfrm>
              <a:off x="5497294" y="2257554"/>
              <a:ext cx="1843976" cy="1843976"/>
            </a:xfrm>
            <a:prstGeom prst="ellipse">
              <a:avLst/>
            </a:prstGeom>
            <a:solidFill>
              <a:srgbClr val="0070C0"/>
            </a:solidFill>
            <a:ln>
              <a:noFill/>
            </a:ln>
            <a:effectLst>
              <a:outerShdw blurRad="152400" dist="38100" dir="2700000" sx="102000" sy="102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pic>
          <p:nvPicPr>
            <p:cNvPr id="38" name="图形 3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64441" y="2719318"/>
              <a:ext cx="709682" cy="709682"/>
            </a:xfrm>
            <a:prstGeom prst="rect">
              <a:avLst/>
            </a:prstGeom>
          </p:spPr>
        </p:pic>
      </p:grpSp>
      <p:sp>
        <p:nvSpPr>
          <p:cNvPr id="45" name="矩形 44"/>
          <p:cNvSpPr/>
          <p:nvPr>
            <p:custDataLst>
              <p:tags r:id="rId2"/>
            </p:custDataLst>
          </p:nvPr>
        </p:nvSpPr>
        <p:spPr>
          <a:xfrm>
            <a:off x="1887522" y="236900"/>
            <a:ext cx="3873199" cy="83933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sym typeface="+mn-ea"/>
              </a:rPr>
              <a:t>判别器</a:t>
            </a:r>
            <a:endPar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endParaRPr>
          </a:p>
        </p:txBody>
      </p:sp>
      <p:sp>
        <p:nvSpPr>
          <p:cNvPr id="2" name="文本框 1"/>
          <p:cNvSpPr txBox="1"/>
          <p:nvPr/>
        </p:nvSpPr>
        <p:spPr>
          <a:xfrm>
            <a:off x="2950845" y="953770"/>
            <a:ext cx="2809875" cy="1889125"/>
          </a:xfrm>
          <a:prstGeom prst="rect">
            <a:avLst/>
          </a:prstGeom>
          <a:noFill/>
        </p:spPr>
        <p:txBody>
          <a:bodyPr wrap="square" rtlCol="0">
            <a:noAutofit/>
          </a:bodyPr>
          <a:lstStyle/>
          <a:p>
            <a:r>
              <a:rPr lang="zh-CN" altLang="en-US">
                <a:sym typeface="+mn-ea"/>
              </a:rPr>
              <a:t>归一化是一种数据预处理技术，通过对数据进行缩放和变换，将其调整为特定的范围，以便更好地适应的训练和提高性能。</a:t>
            </a:r>
            <a:endParaRPr lang="zh-CN" altLang="en-US"/>
          </a:p>
        </p:txBody>
      </p:sp>
      <p:sp>
        <p:nvSpPr>
          <p:cNvPr id="3" name="矩形 2"/>
          <p:cNvSpPr/>
          <p:nvPr/>
        </p:nvSpPr>
        <p:spPr>
          <a:xfrm>
            <a:off x="2438400" y="4376420"/>
            <a:ext cx="904240" cy="429260"/>
          </a:xfrm>
          <a:prstGeom prst="rect">
            <a:avLst/>
          </a:prstGeom>
          <a:ln w="28575">
            <a:solidFill>
              <a:schemeClr val="accent6">
                <a:lumMod val="75000"/>
              </a:schemeClr>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1" name="弧形 10"/>
          <p:cNvSpPr/>
          <p:nvPr/>
        </p:nvSpPr>
        <p:spPr>
          <a:xfrm>
            <a:off x="2123440" y="867410"/>
            <a:ext cx="2383155" cy="3497580"/>
          </a:xfrm>
          <a:prstGeom prst="arc">
            <a:avLst>
              <a:gd name="adj1" fmla="val 21299720"/>
              <a:gd name="adj2" fmla="val 5052265"/>
            </a:avLst>
          </a:prstGeom>
          <a:ln w="28575">
            <a:solidFill>
              <a:schemeClr val="accent6">
                <a:lumMod val="75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13" name="直接箭头连接符 12"/>
          <p:cNvCxnSpPr/>
          <p:nvPr/>
        </p:nvCxnSpPr>
        <p:spPr>
          <a:xfrm flipV="1">
            <a:off x="4508500" y="2357755"/>
            <a:ext cx="0" cy="389890"/>
          </a:xfrm>
          <a:prstGeom prst="straightConnector1">
            <a:avLst/>
          </a:prstGeom>
          <a:ln w="28575">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ldLvl="0" animBg="1"/>
      <p:bldP spid="3" grpId="1" animBg="1"/>
      <p:bldP spid="11" grpId="0" bldLvl="0" animBg="1"/>
      <p:bldP spid="1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custDataLst>
              <p:tags r:id="rId2"/>
            </p:custDataLst>
          </p:nvPr>
        </p:nvSpPr>
        <p:spPr>
          <a:xfrm>
            <a:off x="1808782" y="236900"/>
            <a:ext cx="3873199" cy="83933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rPr>
              <a:t>判别器</a:t>
            </a:r>
          </a:p>
        </p:txBody>
      </p:sp>
      <p:cxnSp>
        <p:nvCxnSpPr>
          <p:cNvPr id="52" name="直接箭头连接符 51"/>
          <p:cNvCxnSpPr/>
          <p:nvPr/>
        </p:nvCxnSpPr>
        <p:spPr>
          <a:xfrm flipH="1">
            <a:off x="5380990" y="2122805"/>
            <a:ext cx="7620" cy="4991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6" name="矩形 55"/>
          <p:cNvSpPr/>
          <p:nvPr>
            <p:custDataLst>
              <p:tags r:id="rId3"/>
            </p:custDataLst>
          </p:nvPr>
        </p:nvSpPr>
        <p:spPr>
          <a:xfrm rot="16200000">
            <a:off x="5277485" y="-133985"/>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矩形 56"/>
          <p:cNvSpPr/>
          <p:nvPr>
            <p:custDataLst>
              <p:tags r:id="rId4"/>
            </p:custDataLst>
          </p:nvPr>
        </p:nvSpPr>
        <p:spPr>
          <a:xfrm rot="16200000">
            <a:off x="5277485" y="640715"/>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文本框 60"/>
          <p:cNvSpPr txBox="1"/>
          <p:nvPr/>
        </p:nvSpPr>
        <p:spPr>
          <a:xfrm>
            <a:off x="7909560" y="956945"/>
            <a:ext cx="3795395" cy="645160"/>
          </a:xfrm>
          <a:prstGeom prst="rect">
            <a:avLst/>
          </a:prstGeom>
          <a:noFill/>
        </p:spPr>
        <p:txBody>
          <a:bodyPr wrap="square" rtlCol="0">
            <a:spAutoFit/>
          </a:bodyPr>
          <a:lstStyle/>
          <a:p>
            <a:r>
              <a:rPr lang="zh-CN" altLang="en-US"/>
              <a:t>循环</a:t>
            </a:r>
            <a:r>
              <a:rPr lang="en-US" altLang="zh-CN"/>
              <a:t>n_track,</a:t>
            </a:r>
            <a:r>
              <a:rPr lang="zh-CN" altLang="en-US"/>
              <a:t>对不同轨道进行特征提取，生成一个</a:t>
            </a:r>
            <a:r>
              <a:rPr lang="en-US" altLang="zh-CN"/>
              <a:t>List</a:t>
            </a:r>
          </a:p>
        </p:txBody>
      </p:sp>
      <p:sp>
        <p:nvSpPr>
          <p:cNvPr id="66" name="文本框 65"/>
          <p:cNvSpPr txBox="1"/>
          <p:nvPr>
            <p:custDataLst>
              <p:tags r:id="rId5"/>
            </p:custDataLst>
          </p:nvPr>
        </p:nvSpPr>
        <p:spPr>
          <a:xfrm>
            <a:off x="7955280" y="3559810"/>
            <a:ext cx="3795395" cy="368300"/>
          </a:xfrm>
          <a:prstGeom prst="rect">
            <a:avLst/>
          </a:prstGeom>
          <a:noFill/>
        </p:spPr>
        <p:txBody>
          <a:bodyPr wrap="square" rtlCol="0">
            <a:spAutoFit/>
          </a:bodyPr>
          <a:lstStyle/>
          <a:p>
            <a:r>
              <a:rPr lang="zh-CN" altLang="en-US"/>
              <a:t>进一步提取特征</a:t>
            </a:r>
          </a:p>
        </p:txBody>
      </p:sp>
      <p:sp>
        <p:nvSpPr>
          <p:cNvPr id="69" name="文本框 68"/>
          <p:cNvSpPr txBox="1"/>
          <p:nvPr/>
        </p:nvSpPr>
        <p:spPr>
          <a:xfrm>
            <a:off x="8076565" y="5444490"/>
            <a:ext cx="2980055" cy="368300"/>
          </a:xfrm>
          <a:prstGeom prst="rect">
            <a:avLst/>
          </a:prstGeom>
          <a:noFill/>
        </p:spPr>
        <p:txBody>
          <a:bodyPr wrap="square" rtlCol="0">
            <a:spAutoFit/>
          </a:bodyPr>
          <a:lstStyle/>
          <a:p>
            <a:r>
              <a:rPr lang="zh-CN" altLang="en-US"/>
              <a:t>全连接层</a:t>
            </a:r>
          </a:p>
        </p:txBody>
      </p:sp>
      <p:sp>
        <p:nvSpPr>
          <p:cNvPr id="75" name="文本框 74"/>
          <p:cNvSpPr txBox="1"/>
          <p:nvPr>
            <p:custDataLst>
              <p:tags r:id="rId6"/>
            </p:custDataLst>
          </p:nvPr>
        </p:nvSpPr>
        <p:spPr>
          <a:xfrm>
            <a:off x="4467860" y="1095375"/>
            <a:ext cx="2223770" cy="368300"/>
          </a:xfrm>
          <a:prstGeom prst="rect">
            <a:avLst/>
          </a:prstGeom>
          <a:noFill/>
        </p:spPr>
        <p:txBody>
          <a:bodyPr wrap="square" rtlCol="0">
            <a:spAutoFit/>
          </a:bodyPr>
          <a:lstStyle/>
          <a:p>
            <a:r>
              <a:rPr lang="en-US" altLang="zh-CN"/>
              <a:t>DiscriminatorBlock</a:t>
            </a:r>
          </a:p>
        </p:txBody>
      </p:sp>
      <p:sp>
        <p:nvSpPr>
          <p:cNvPr id="76" name="文本框 75"/>
          <p:cNvSpPr txBox="1"/>
          <p:nvPr>
            <p:custDataLst>
              <p:tags r:id="rId7"/>
            </p:custDataLst>
          </p:nvPr>
        </p:nvSpPr>
        <p:spPr>
          <a:xfrm>
            <a:off x="4467860" y="1824355"/>
            <a:ext cx="2223770" cy="368300"/>
          </a:xfrm>
          <a:prstGeom prst="rect">
            <a:avLst/>
          </a:prstGeom>
          <a:noFill/>
        </p:spPr>
        <p:txBody>
          <a:bodyPr wrap="square" rtlCol="0">
            <a:spAutoFit/>
          </a:bodyPr>
          <a:lstStyle/>
          <a:p>
            <a:r>
              <a:rPr lang="en-US" altLang="zh-CN">
                <a:sym typeface="+mn-ea"/>
              </a:rPr>
              <a:t>DiscriminatorBlock</a:t>
            </a:r>
            <a:endParaRPr lang="en-US" altLang="zh-CN"/>
          </a:p>
        </p:txBody>
      </p:sp>
      <p:sp>
        <p:nvSpPr>
          <p:cNvPr id="2" name="矩形 1"/>
          <p:cNvSpPr/>
          <p:nvPr>
            <p:custDataLst>
              <p:tags r:id="rId8"/>
            </p:custDataLst>
          </p:nvPr>
        </p:nvSpPr>
        <p:spPr>
          <a:xfrm rot="16200000">
            <a:off x="5278120" y="1403350"/>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9"/>
            </p:custDataLst>
          </p:nvPr>
        </p:nvSpPr>
        <p:spPr>
          <a:xfrm rot="16200000">
            <a:off x="5264785" y="2404745"/>
            <a:ext cx="348615"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矩形 3"/>
          <p:cNvSpPr/>
          <p:nvPr>
            <p:custDataLst>
              <p:tags r:id="rId10"/>
            </p:custDataLst>
          </p:nvPr>
        </p:nvSpPr>
        <p:spPr>
          <a:xfrm rot="16200000">
            <a:off x="5285105" y="1908175"/>
            <a:ext cx="32004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custDataLst>
              <p:tags r:id="rId11"/>
            </p:custDataLst>
          </p:nvPr>
        </p:nvSpPr>
        <p:spPr>
          <a:xfrm rot="16200000">
            <a:off x="5287645" y="2879090"/>
            <a:ext cx="30353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右大括号 5"/>
          <p:cNvSpPr/>
          <p:nvPr>
            <p:custDataLst>
              <p:tags r:id="rId12"/>
            </p:custDataLst>
          </p:nvPr>
        </p:nvSpPr>
        <p:spPr>
          <a:xfrm>
            <a:off x="7313295" y="2619375"/>
            <a:ext cx="377825" cy="224980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 name="文本框 6"/>
          <p:cNvSpPr txBox="1"/>
          <p:nvPr>
            <p:custDataLst>
              <p:tags r:id="rId13"/>
            </p:custDataLst>
          </p:nvPr>
        </p:nvSpPr>
        <p:spPr>
          <a:xfrm>
            <a:off x="4515485" y="2619375"/>
            <a:ext cx="2223770" cy="368300"/>
          </a:xfrm>
          <a:prstGeom prst="rect">
            <a:avLst/>
          </a:prstGeom>
          <a:noFill/>
        </p:spPr>
        <p:txBody>
          <a:bodyPr wrap="square" rtlCol="0">
            <a:spAutoFit/>
          </a:bodyPr>
          <a:lstStyle/>
          <a:p>
            <a:r>
              <a:rPr lang="en-US" altLang="zh-CN">
                <a:sym typeface="+mn-ea"/>
              </a:rPr>
              <a:t>DiscriminatorBlock</a:t>
            </a:r>
            <a:endParaRPr lang="en-US" altLang="zh-CN"/>
          </a:p>
        </p:txBody>
      </p:sp>
      <p:sp>
        <p:nvSpPr>
          <p:cNvPr id="8" name="文本框 7"/>
          <p:cNvSpPr txBox="1"/>
          <p:nvPr>
            <p:custDataLst>
              <p:tags r:id="rId14"/>
            </p:custDataLst>
          </p:nvPr>
        </p:nvSpPr>
        <p:spPr>
          <a:xfrm>
            <a:off x="4515485" y="3117215"/>
            <a:ext cx="2223770" cy="368300"/>
          </a:xfrm>
          <a:prstGeom prst="rect">
            <a:avLst/>
          </a:prstGeom>
          <a:noFill/>
        </p:spPr>
        <p:txBody>
          <a:bodyPr wrap="square" rtlCol="0">
            <a:spAutoFit/>
          </a:bodyPr>
          <a:lstStyle/>
          <a:p>
            <a:r>
              <a:rPr lang="en-US" altLang="zh-CN">
                <a:sym typeface="+mn-ea"/>
              </a:rPr>
              <a:t>DiscriminatorBlock</a:t>
            </a:r>
            <a:endParaRPr lang="en-US" altLang="zh-CN"/>
          </a:p>
        </p:txBody>
      </p:sp>
      <p:sp>
        <p:nvSpPr>
          <p:cNvPr id="9" name="文本框 8"/>
          <p:cNvSpPr txBox="1"/>
          <p:nvPr>
            <p:custDataLst>
              <p:tags r:id="rId15"/>
            </p:custDataLst>
          </p:nvPr>
        </p:nvSpPr>
        <p:spPr>
          <a:xfrm>
            <a:off x="4516120" y="3622040"/>
            <a:ext cx="2223770" cy="368300"/>
          </a:xfrm>
          <a:prstGeom prst="rect">
            <a:avLst/>
          </a:prstGeom>
          <a:noFill/>
        </p:spPr>
        <p:txBody>
          <a:bodyPr wrap="square" rtlCol="0">
            <a:spAutoFit/>
          </a:bodyPr>
          <a:lstStyle/>
          <a:p>
            <a:r>
              <a:rPr lang="en-US" altLang="zh-CN">
                <a:sym typeface="+mn-ea"/>
              </a:rPr>
              <a:t>DiscriminatorBlock</a:t>
            </a:r>
            <a:endParaRPr lang="en-US" altLang="zh-CN"/>
          </a:p>
        </p:txBody>
      </p:sp>
      <p:sp>
        <p:nvSpPr>
          <p:cNvPr id="10" name="文本框 9"/>
          <p:cNvSpPr txBox="1"/>
          <p:nvPr>
            <p:custDataLst>
              <p:tags r:id="rId16"/>
            </p:custDataLst>
          </p:nvPr>
        </p:nvSpPr>
        <p:spPr>
          <a:xfrm>
            <a:off x="4515485" y="4051300"/>
            <a:ext cx="2223770" cy="368300"/>
          </a:xfrm>
          <a:prstGeom prst="rect">
            <a:avLst/>
          </a:prstGeom>
          <a:noFill/>
        </p:spPr>
        <p:txBody>
          <a:bodyPr wrap="square" rtlCol="0">
            <a:spAutoFit/>
          </a:bodyPr>
          <a:lstStyle/>
          <a:p>
            <a:r>
              <a:rPr lang="en-US" altLang="zh-CN">
                <a:sym typeface="+mn-ea"/>
              </a:rPr>
              <a:t>DiscriminatorBlock</a:t>
            </a:r>
            <a:endParaRPr lang="en-US" altLang="zh-CN"/>
          </a:p>
        </p:txBody>
      </p:sp>
      <p:sp>
        <p:nvSpPr>
          <p:cNvPr id="20" name="矩形 19"/>
          <p:cNvSpPr/>
          <p:nvPr>
            <p:custDataLst>
              <p:tags r:id="rId17"/>
            </p:custDataLst>
          </p:nvPr>
        </p:nvSpPr>
        <p:spPr>
          <a:xfrm rot="16200000">
            <a:off x="5293995" y="3333115"/>
            <a:ext cx="30353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custDataLst>
              <p:tags r:id="rId18"/>
            </p:custDataLst>
          </p:nvPr>
        </p:nvSpPr>
        <p:spPr>
          <a:xfrm>
            <a:off x="4516120" y="4563110"/>
            <a:ext cx="2223770" cy="368300"/>
          </a:xfrm>
          <a:prstGeom prst="rect">
            <a:avLst/>
          </a:prstGeom>
          <a:noFill/>
        </p:spPr>
        <p:txBody>
          <a:bodyPr wrap="square" rtlCol="0">
            <a:spAutoFit/>
          </a:bodyPr>
          <a:lstStyle/>
          <a:p>
            <a:r>
              <a:rPr lang="en-US" altLang="zh-CN">
                <a:sym typeface="+mn-ea"/>
              </a:rPr>
              <a:t>DiscriminatorBlock</a:t>
            </a:r>
            <a:endParaRPr lang="en-US" altLang="zh-CN"/>
          </a:p>
        </p:txBody>
      </p:sp>
      <p:cxnSp>
        <p:nvCxnSpPr>
          <p:cNvPr id="23" name="直接箭头连接符 22"/>
          <p:cNvCxnSpPr/>
          <p:nvPr>
            <p:custDataLst>
              <p:tags r:id="rId19"/>
            </p:custDataLst>
          </p:nvPr>
        </p:nvCxnSpPr>
        <p:spPr>
          <a:xfrm>
            <a:off x="5380990" y="1325245"/>
            <a:ext cx="0" cy="5543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矩形 23"/>
          <p:cNvSpPr/>
          <p:nvPr>
            <p:custDataLst>
              <p:tags r:id="rId20"/>
            </p:custDataLst>
          </p:nvPr>
        </p:nvSpPr>
        <p:spPr>
          <a:xfrm rot="16200000">
            <a:off x="5278120" y="4227830"/>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本框 24"/>
          <p:cNvSpPr txBox="1"/>
          <p:nvPr/>
        </p:nvSpPr>
        <p:spPr>
          <a:xfrm>
            <a:off x="4950460" y="5444490"/>
            <a:ext cx="2004060" cy="368300"/>
          </a:xfrm>
          <a:prstGeom prst="rect">
            <a:avLst/>
          </a:prstGeom>
          <a:noFill/>
        </p:spPr>
        <p:txBody>
          <a:bodyPr wrap="square" rtlCol="0">
            <a:spAutoFit/>
          </a:bodyPr>
          <a:lstStyle/>
          <a:p>
            <a:r>
              <a:rPr lang="en-US" altLang="zh-CN"/>
              <a:t>Linear</a:t>
            </a:r>
          </a:p>
        </p:txBody>
      </p:sp>
      <p:cxnSp>
        <p:nvCxnSpPr>
          <p:cNvPr id="26" name="直接箭头连接符 25"/>
          <p:cNvCxnSpPr>
            <a:stCxn id="22" idx="2"/>
            <a:endCxn id="22" idx="2"/>
          </p:cNvCxnSpPr>
          <p:nvPr/>
        </p:nvCxnSpPr>
        <p:spPr>
          <a:xfrm>
            <a:off x="5628005" y="4931410"/>
            <a:ext cx="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7909560" y="1758315"/>
            <a:ext cx="4591050" cy="532765"/>
          </a:xfrm>
          <a:prstGeom prst="rect">
            <a:avLst/>
          </a:prstGeom>
          <a:noFill/>
        </p:spPr>
        <p:txBody>
          <a:bodyPr wrap="square" rtlCol="0" anchor="t">
            <a:noAutofit/>
          </a:bodyPr>
          <a:lstStyle/>
          <a:p>
            <a:r>
              <a:rPr lang="zh-CN" altLang="en-US">
                <a:sym typeface="+mn-ea"/>
              </a:rPr>
              <a:t>循环</a:t>
            </a:r>
            <a:r>
              <a:rPr lang="en-US" altLang="zh-CN">
                <a:sym typeface="+mn-ea"/>
              </a:rPr>
              <a:t>n_track,</a:t>
            </a:r>
            <a:r>
              <a:rPr lang="zh-CN" altLang="en-US">
                <a:sym typeface="+mn-ea"/>
              </a:rPr>
              <a:t>再按</a:t>
            </a:r>
            <a:r>
              <a:rPr lang="en-US" altLang="zh-CN">
                <a:sym typeface="+mn-ea"/>
              </a:rPr>
              <a:t>track</a:t>
            </a:r>
            <a:r>
              <a:rPr lang="zh-CN" altLang="en-US">
                <a:sym typeface="+mn-ea"/>
              </a:rPr>
              <a:t>维度进行拼接</a:t>
            </a:r>
            <a:endParaRPr lang="en-US" altLang="zh-CN">
              <a:sym typeface="+mn-ea"/>
            </a:endParaRPr>
          </a:p>
        </p:txBody>
      </p:sp>
      <p:cxnSp>
        <p:nvCxnSpPr>
          <p:cNvPr id="29" name="直接箭头连接符 28"/>
          <p:cNvCxnSpPr>
            <a:stCxn id="22" idx="2"/>
          </p:cNvCxnSpPr>
          <p:nvPr/>
        </p:nvCxnSpPr>
        <p:spPr>
          <a:xfrm>
            <a:off x="5628005" y="4931410"/>
            <a:ext cx="12700" cy="114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a:off x="5388610" y="4869180"/>
            <a:ext cx="0" cy="5746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a:off x="5388610" y="5780405"/>
            <a:ext cx="0" cy="3708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5062220" y="6122670"/>
            <a:ext cx="688340" cy="368300"/>
          </a:xfrm>
          <a:prstGeom prst="rect">
            <a:avLst/>
          </a:prstGeom>
          <a:noFill/>
        </p:spPr>
        <p:txBody>
          <a:bodyPr wrap="square" rtlCol="0">
            <a:spAutoFit/>
          </a:bodyPr>
          <a:lstStyle/>
          <a:p>
            <a:r>
              <a:rPr lang="zh-CN" altLang="en-US"/>
              <a:t>输出</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30400" y="2228215"/>
            <a:ext cx="7397750" cy="2122805"/>
          </a:xfrm>
          <a:prstGeom prst="rect">
            <a:avLst/>
          </a:prstGeom>
          <a:noFill/>
        </p:spPr>
        <p:txBody>
          <a:bodyPr wrap="square" rtlCol="0">
            <a:spAutoFit/>
          </a:bodyPr>
          <a:lstStyle/>
          <a:p>
            <a:r>
              <a:rPr lang="zh-CN" altLang="en-US" sz="4400"/>
              <a:t>接下来。。。</a:t>
            </a:r>
          </a:p>
          <a:p>
            <a:endParaRPr lang="zh-CN" altLang="en-US" sz="4400"/>
          </a:p>
          <a:p>
            <a:r>
              <a:rPr lang="zh-CN" altLang="en-US" sz="4400"/>
              <a:t>就是训练过程啦✧(≖ ◡ ≖✿)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15303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015740"/>
            <a:ext cx="4729480" cy="4364355"/>
          </a:xfrm>
          <a:prstGeom prst="rect">
            <a:avLst/>
          </a:prstGeom>
        </p:spPr>
      </p:pic>
      <p:sp>
        <p:nvSpPr>
          <p:cNvPr id="4" name="矩形 3"/>
          <p:cNvSpPr/>
          <p:nvPr/>
        </p:nvSpPr>
        <p:spPr>
          <a:xfrm>
            <a:off x="0" y="1263650"/>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9453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04</a:t>
            </a:r>
          </a:p>
        </p:txBody>
      </p:sp>
      <p:sp>
        <p:nvSpPr>
          <p:cNvPr id="13" name="标题 12"/>
          <p:cNvSpPr>
            <a:spLocks noGrp="1"/>
          </p:cNvSpPr>
          <p:nvPr>
            <p:custDataLst>
              <p:tags r:id="rId3"/>
            </p:custDataLst>
          </p:nvPr>
        </p:nvSpPr>
        <p:spPr>
          <a:xfrm>
            <a:off x="64611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a:lstStyle>
          <a:p>
            <a:pPr algn="l"/>
            <a:r>
              <a:rPr lang="zh-CN" altLang="en-US" sz="3200" dirty="0">
                <a:ea typeface="微软雅黑" panose="020B0503020204020204" pitchFamily="34" charset="-122"/>
              </a:rPr>
              <a:t>模型训练</a:t>
            </a:r>
          </a:p>
        </p:txBody>
      </p:sp>
      <p:pic>
        <p:nvPicPr>
          <p:cNvPr id="18" name="图片 17" descr="logo-15"/>
          <p:cNvPicPr>
            <a:picLocks noChangeAspect="1"/>
          </p:cNvPicPr>
          <p:nvPr/>
        </p:nvPicPr>
        <p:blipFill>
          <a:blip r:embed="rId7"/>
          <a:stretch>
            <a:fillRect/>
          </a:stretch>
        </p:blipFill>
        <p:spPr>
          <a:xfrm>
            <a:off x="1215390" y="2663190"/>
            <a:ext cx="2785745" cy="1563370"/>
          </a:xfrm>
          <a:prstGeom prst="rect">
            <a:avLst/>
          </a:prstGeom>
        </p:spPr>
      </p:pic>
      <p:cxnSp>
        <p:nvCxnSpPr>
          <p:cNvPr id="19" name="直接连接符 18"/>
          <p:cNvCxnSpPr/>
          <p:nvPr/>
        </p:nvCxnSpPr>
        <p:spPr>
          <a:xfrm>
            <a:off x="4196080" y="2765425"/>
            <a:ext cx="0" cy="1451610"/>
          </a:xfrm>
          <a:prstGeom prst="line">
            <a:avLst/>
          </a:prstGeom>
          <a:ln w="9525">
            <a:solidFill>
              <a:srgbClr val="BD934E"/>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33905" y="556895"/>
            <a:ext cx="4990465" cy="768350"/>
          </a:xfrm>
          <a:prstGeom prst="rect">
            <a:avLst/>
          </a:prstGeom>
          <a:noFill/>
        </p:spPr>
        <p:txBody>
          <a:bodyPr wrap="square" rtlCol="0">
            <a:spAutoFit/>
          </a:bodyPr>
          <a:lstStyle/>
          <a:p>
            <a:r>
              <a:rPr lang="en-US" altLang="zh-CN" sz="4400"/>
              <a:t>GAN</a:t>
            </a:r>
            <a:r>
              <a:rPr lang="zh-CN" altLang="en-US" sz="4400"/>
              <a:t>模型</a:t>
            </a:r>
          </a:p>
        </p:txBody>
      </p:sp>
      <p:pic>
        <p:nvPicPr>
          <p:cNvPr id="3" name="图片 2"/>
          <p:cNvPicPr>
            <a:picLocks noChangeAspect="1"/>
          </p:cNvPicPr>
          <p:nvPr>
            <p:custDataLst>
              <p:tags r:id="rId2"/>
            </p:custDataLst>
          </p:nvPr>
        </p:nvPicPr>
        <p:blipFill>
          <a:blip r:embed="rId12"/>
          <a:stretch>
            <a:fillRect/>
          </a:stretch>
        </p:blipFill>
        <p:spPr>
          <a:xfrm>
            <a:off x="1344295" y="1325245"/>
            <a:ext cx="7994650" cy="1028700"/>
          </a:xfrm>
          <a:prstGeom prst="rect">
            <a:avLst/>
          </a:prstGeom>
        </p:spPr>
      </p:pic>
      <p:sp>
        <p:nvSpPr>
          <p:cNvPr id="4" name="文本框 3"/>
          <p:cNvSpPr txBox="1"/>
          <p:nvPr/>
        </p:nvSpPr>
        <p:spPr>
          <a:xfrm>
            <a:off x="1932940" y="2500630"/>
            <a:ext cx="7613650" cy="949960"/>
          </a:xfrm>
          <a:prstGeom prst="rect">
            <a:avLst/>
          </a:prstGeom>
          <a:noFill/>
        </p:spPr>
        <p:txBody>
          <a:bodyPr wrap="square" rtlCol="0">
            <a:noAutofit/>
          </a:bodyPr>
          <a:lstStyle/>
          <a:p>
            <a:r>
              <a:rPr lang="zh-CN" altLang="en-US"/>
              <a:t>遇到的问题：训练过程中</a:t>
            </a:r>
            <a:r>
              <a:rPr lang="en-US" altLang="zh-CN"/>
              <a:t>loss</a:t>
            </a:r>
            <a:r>
              <a:rPr lang="zh-CN" altLang="en-US"/>
              <a:t>大幅度震荡很严重，训练出来的效果很差，同时出现了模式崩溃的问题，生成的样本极度相似。虽然在实际过程中没有出现梯度消失的情况（一开始没有用</a:t>
            </a:r>
            <a:r>
              <a:rPr lang="en-US" altLang="zh-CN"/>
              <a:t>sigmoid</a:t>
            </a:r>
            <a:r>
              <a:rPr lang="zh-CN" altLang="en-US"/>
              <a:t>函数），但是仍然存在风险</a:t>
            </a:r>
          </a:p>
        </p:txBody>
      </p:sp>
      <p:pic>
        <p:nvPicPr>
          <p:cNvPr id="5" name="图片 4" descr="lossfigGAN"/>
          <p:cNvPicPr>
            <a:picLocks noChangeAspect="1"/>
          </p:cNvPicPr>
          <p:nvPr/>
        </p:nvPicPr>
        <p:blipFill>
          <a:blip r:embed="rId13"/>
          <a:stretch>
            <a:fillRect/>
          </a:stretch>
        </p:blipFill>
        <p:spPr>
          <a:xfrm>
            <a:off x="1638935" y="3429000"/>
            <a:ext cx="3789045" cy="2842895"/>
          </a:xfrm>
          <a:prstGeom prst="rect">
            <a:avLst/>
          </a:prstGeom>
        </p:spPr>
      </p:pic>
      <p:sp>
        <p:nvSpPr>
          <p:cNvPr id="6" name="矩形 5"/>
          <p:cNvSpPr/>
          <p:nvPr>
            <p:custDataLst>
              <p:tags r:id="rId3"/>
            </p:custDataLst>
          </p:nvPr>
        </p:nvSpPr>
        <p:spPr>
          <a:xfrm>
            <a:off x="5750560" y="3808095"/>
            <a:ext cx="142240" cy="76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4"/>
            </p:custDataLst>
          </p:nvPr>
        </p:nvSpPr>
        <p:spPr>
          <a:xfrm>
            <a:off x="5750560" y="4241165"/>
            <a:ext cx="142240" cy="76200"/>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custDataLst>
              <p:tags r:id="rId5"/>
            </p:custDataLst>
          </p:nvPr>
        </p:nvSpPr>
        <p:spPr>
          <a:xfrm>
            <a:off x="5750560" y="4674235"/>
            <a:ext cx="142240" cy="76200"/>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custDataLst>
              <p:tags r:id="rId6"/>
            </p:custDataLst>
          </p:nvPr>
        </p:nvSpPr>
        <p:spPr>
          <a:xfrm>
            <a:off x="5750560" y="5108575"/>
            <a:ext cx="142240" cy="76200"/>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custDataLst>
              <p:tags r:id="rId7"/>
            </p:custDataLst>
          </p:nvPr>
        </p:nvSpPr>
        <p:spPr>
          <a:xfrm>
            <a:off x="6392545" y="4109720"/>
            <a:ext cx="885825" cy="278130"/>
          </a:xfrm>
          <a:prstGeom prst="rect">
            <a:avLst/>
          </a:prstGeom>
          <a:noFill/>
        </p:spPr>
        <p:txBody>
          <a:bodyPr wrap="square" rtlCol="0" anchor="t">
            <a:noAutofit/>
          </a:bodyPr>
          <a:lstStyle/>
          <a:p>
            <a:r>
              <a:rPr lang="zh-CN" altLang="en-US" sz="1200"/>
              <a:t>dloss</a:t>
            </a:r>
          </a:p>
        </p:txBody>
      </p:sp>
      <p:sp>
        <p:nvSpPr>
          <p:cNvPr id="13" name="文本框 12"/>
          <p:cNvSpPr txBox="1"/>
          <p:nvPr>
            <p:custDataLst>
              <p:tags r:id="rId8"/>
            </p:custDataLst>
          </p:nvPr>
        </p:nvSpPr>
        <p:spPr>
          <a:xfrm>
            <a:off x="6392545" y="3676650"/>
            <a:ext cx="704215" cy="278130"/>
          </a:xfrm>
          <a:prstGeom prst="rect">
            <a:avLst/>
          </a:prstGeom>
          <a:noFill/>
        </p:spPr>
        <p:txBody>
          <a:bodyPr wrap="square" rtlCol="0" anchor="t">
            <a:noAutofit/>
          </a:bodyPr>
          <a:lstStyle/>
          <a:p>
            <a:r>
              <a:rPr lang="zh-CN" altLang="en-US" sz="1200"/>
              <a:t>gloss</a:t>
            </a:r>
          </a:p>
        </p:txBody>
      </p:sp>
      <p:sp>
        <p:nvSpPr>
          <p:cNvPr id="14" name="文本框 13"/>
          <p:cNvSpPr txBox="1"/>
          <p:nvPr>
            <p:custDataLst>
              <p:tags r:id="rId9"/>
            </p:custDataLst>
          </p:nvPr>
        </p:nvSpPr>
        <p:spPr>
          <a:xfrm>
            <a:off x="6407150" y="4955540"/>
            <a:ext cx="716915" cy="278130"/>
          </a:xfrm>
          <a:prstGeom prst="rect">
            <a:avLst/>
          </a:prstGeom>
          <a:noFill/>
        </p:spPr>
        <p:txBody>
          <a:bodyPr wrap="square" rtlCol="0" anchor="t">
            <a:noAutofit/>
          </a:bodyPr>
          <a:lstStyle/>
          <a:p>
            <a:r>
              <a:rPr lang="zh-CN" altLang="en-US" sz="1200"/>
              <a:t>dlossf</a:t>
            </a:r>
          </a:p>
        </p:txBody>
      </p:sp>
      <p:sp>
        <p:nvSpPr>
          <p:cNvPr id="15" name="文本框 14"/>
          <p:cNvSpPr txBox="1"/>
          <p:nvPr>
            <p:custDataLst>
              <p:tags r:id="rId10"/>
            </p:custDataLst>
          </p:nvPr>
        </p:nvSpPr>
        <p:spPr>
          <a:xfrm>
            <a:off x="6407150" y="4560570"/>
            <a:ext cx="704215" cy="278130"/>
          </a:xfrm>
          <a:prstGeom prst="rect">
            <a:avLst/>
          </a:prstGeom>
          <a:noFill/>
        </p:spPr>
        <p:txBody>
          <a:bodyPr wrap="square" rtlCol="0" anchor="t">
            <a:noAutofit/>
          </a:bodyPr>
          <a:lstStyle/>
          <a:p>
            <a:r>
              <a:rPr lang="zh-CN" altLang="en-US" sz="1200"/>
              <a:t>dlossr</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2"/>
            </p:custDataLst>
          </p:nvPr>
        </p:nvPicPr>
        <p:blipFill>
          <a:blip r:embed="rId9"/>
          <a:stretch>
            <a:fillRect/>
          </a:stretch>
        </p:blipFill>
        <p:spPr>
          <a:xfrm>
            <a:off x="2177415" y="1348740"/>
            <a:ext cx="8328660" cy="624840"/>
          </a:xfrm>
          <a:prstGeom prst="rect">
            <a:avLst/>
          </a:prstGeom>
        </p:spPr>
      </p:pic>
      <p:sp>
        <p:nvSpPr>
          <p:cNvPr id="6" name="文本框 5"/>
          <p:cNvSpPr txBox="1"/>
          <p:nvPr/>
        </p:nvSpPr>
        <p:spPr>
          <a:xfrm>
            <a:off x="2045335" y="309880"/>
            <a:ext cx="3855720" cy="829945"/>
          </a:xfrm>
          <a:prstGeom prst="rect">
            <a:avLst/>
          </a:prstGeom>
          <a:noFill/>
        </p:spPr>
        <p:txBody>
          <a:bodyPr wrap="square" rtlCol="0">
            <a:spAutoFit/>
          </a:bodyPr>
          <a:lstStyle/>
          <a:p>
            <a:r>
              <a:rPr lang="en-US" altLang="zh-CN" sz="4800"/>
              <a:t>WGAN-GP</a:t>
            </a:r>
          </a:p>
        </p:txBody>
      </p:sp>
      <p:sp>
        <p:nvSpPr>
          <p:cNvPr id="3" name="文本框 2"/>
          <p:cNvSpPr txBox="1"/>
          <p:nvPr/>
        </p:nvSpPr>
        <p:spPr>
          <a:xfrm>
            <a:off x="2088515" y="2134235"/>
            <a:ext cx="8014970" cy="645160"/>
          </a:xfrm>
          <a:prstGeom prst="rect">
            <a:avLst/>
          </a:prstGeom>
          <a:noFill/>
        </p:spPr>
        <p:txBody>
          <a:bodyPr wrap="square" rtlCol="0">
            <a:spAutoFit/>
          </a:bodyPr>
          <a:lstStyle/>
          <a:p>
            <a:r>
              <a:rPr lang="en-US" altLang="zh-CN">
                <a:solidFill>
                  <a:srgbClr val="FF0000"/>
                </a:solidFill>
              </a:rPr>
              <a:t>1.</a:t>
            </a:r>
            <a:r>
              <a:rPr lang="zh-CN" altLang="en-US">
                <a:solidFill>
                  <a:srgbClr val="FF0000"/>
                </a:solidFill>
              </a:rPr>
              <a:t>使用Earth Mover's Distance代替JS divergence来拟合分布</a:t>
            </a:r>
          </a:p>
          <a:p>
            <a:endParaRPr lang="zh-CN" altLang="en-US">
              <a:solidFill>
                <a:srgbClr val="FF0000"/>
              </a:solidFill>
            </a:endParaRPr>
          </a:p>
        </p:txBody>
      </p:sp>
      <p:sp>
        <p:nvSpPr>
          <p:cNvPr id="11" name="文本框 10"/>
          <p:cNvSpPr txBox="1"/>
          <p:nvPr/>
        </p:nvSpPr>
        <p:spPr>
          <a:xfrm>
            <a:off x="2177415" y="2721610"/>
            <a:ext cx="3290570" cy="368300"/>
          </a:xfrm>
          <a:prstGeom prst="rect">
            <a:avLst/>
          </a:prstGeom>
          <a:noFill/>
        </p:spPr>
        <p:txBody>
          <a:bodyPr wrap="square" rtlCol="0">
            <a:spAutoFit/>
          </a:bodyPr>
          <a:lstStyle/>
          <a:p>
            <a:r>
              <a:rPr lang="zh-CN" altLang="en-US"/>
              <a:t>二元交叉熵函数</a:t>
            </a:r>
          </a:p>
        </p:txBody>
      </p:sp>
      <p:sp>
        <p:nvSpPr>
          <p:cNvPr id="12" name="下箭头 11"/>
          <p:cNvSpPr/>
          <p:nvPr/>
        </p:nvSpPr>
        <p:spPr>
          <a:xfrm>
            <a:off x="5026025" y="4419600"/>
            <a:ext cx="660400" cy="10509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2177415" y="5702935"/>
            <a:ext cx="3869055" cy="368300"/>
          </a:xfrm>
          <a:prstGeom prst="rect">
            <a:avLst/>
          </a:prstGeom>
          <a:noFill/>
        </p:spPr>
        <p:txBody>
          <a:bodyPr wrap="square" rtlCol="0">
            <a:spAutoFit/>
          </a:bodyPr>
          <a:lstStyle/>
          <a:p>
            <a:r>
              <a:rPr lang="zh-CN" altLang="en-US"/>
              <a:t>使用</a:t>
            </a:r>
            <a:r>
              <a:rPr lang="en-US" altLang="zh-CN"/>
              <a:t>mean</a:t>
            </a:r>
            <a:r>
              <a:rPr lang="zh-CN" altLang="en-US"/>
              <a:t>函数取平均</a:t>
            </a:r>
          </a:p>
        </p:txBody>
      </p:sp>
      <p:pic>
        <p:nvPicPr>
          <p:cNvPr id="14" name="图片 13"/>
          <p:cNvPicPr>
            <a:picLocks noChangeAspect="1"/>
          </p:cNvPicPr>
          <p:nvPr>
            <p:custDataLst>
              <p:tags r:id="rId3"/>
            </p:custDataLst>
          </p:nvPr>
        </p:nvPicPr>
        <p:blipFill>
          <a:blip r:embed="rId10"/>
          <a:stretch>
            <a:fillRect/>
          </a:stretch>
        </p:blipFill>
        <p:spPr>
          <a:xfrm>
            <a:off x="4708525" y="5620385"/>
            <a:ext cx="3321050" cy="209550"/>
          </a:xfrm>
          <a:prstGeom prst="rect">
            <a:avLst/>
          </a:prstGeom>
        </p:spPr>
      </p:pic>
      <p:pic>
        <p:nvPicPr>
          <p:cNvPr id="15" name="图片 14"/>
          <p:cNvPicPr>
            <a:picLocks noChangeAspect="1"/>
          </p:cNvPicPr>
          <p:nvPr>
            <p:custDataLst>
              <p:tags r:id="rId4"/>
            </p:custDataLst>
          </p:nvPr>
        </p:nvPicPr>
        <p:blipFill>
          <a:blip r:embed="rId11"/>
          <a:stretch>
            <a:fillRect/>
          </a:stretch>
        </p:blipFill>
        <p:spPr>
          <a:xfrm>
            <a:off x="4708525" y="5829935"/>
            <a:ext cx="3321050" cy="241300"/>
          </a:xfrm>
          <a:prstGeom prst="rect">
            <a:avLst/>
          </a:prstGeom>
        </p:spPr>
      </p:pic>
      <p:pic>
        <p:nvPicPr>
          <p:cNvPr id="16" name="图片 15"/>
          <p:cNvPicPr>
            <a:picLocks noChangeAspect="1"/>
          </p:cNvPicPr>
          <p:nvPr>
            <p:custDataLst>
              <p:tags r:id="rId5"/>
            </p:custDataLst>
          </p:nvPr>
        </p:nvPicPr>
        <p:blipFill>
          <a:blip r:embed="rId12"/>
          <a:stretch>
            <a:fillRect/>
          </a:stretch>
        </p:blipFill>
        <p:spPr>
          <a:xfrm>
            <a:off x="4708525" y="6071235"/>
            <a:ext cx="4006850" cy="177800"/>
          </a:xfrm>
          <a:prstGeom prst="rect">
            <a:avLst/>
          </a:prstGeom>
        </p:spPr>
      </p:pic>
      <p:pic>
        <p:nvPicPr>
          <p:cNvPr id="17" name="图片 16"/>
          <p:cNvPicPr>
            <a:picLocks noChangeAspect="1"/>
          </p:cNvPicPr>
          <p:nvPr>
            <p:custDataLst>
              <p:tags r:id="rId6"/>
            </p:custDataLst>
          </p:nvPr>
        </p:nvPicPr>
        <p:blipFill>
          <a:blip r:embed="rId13"/>
          <a:stretch>
            <a:fillRect/>
          </a:stretch>
        </p:blipFill>
        <p:spPr>
          <a:xfrm>
            <a:off x="8029575" y="5616575"/>
            <a:ext cx="685800" cy="454660"/>
          </a:xfrm>
          <a:prstGeom prst="rect">
            <a:avLst/>
          </a:prstGeom>
        </p:spPr>
      </p:pic>
      <p:pic>
        <p:nvPicPr>
          <p:cNvPr id="19" name="图片 18"/>
          <p:cNvPicPr>
            <a:picLocks noChangeAspect="1"/>
          </p:cNvPicPr>
          <p:nvPr>
            <p:custDataLst>
              <p:tags r:id="rId7"/>
            </p:custDataLst>
          </p:nvPr>
        </p:nvPicPr>
        <p:blipFill>
          <a:blip r:embed="rId14"/>
          <a:stretch>
            <a:fillRect/>
          </a:stretch>
        </p:blipFill>
        <p:spPr>
          <a:xfrm>
            <a:off x="2177415" y="3089910"/>
            <a:ext cx="5857875" cy="11804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977746" y="450243"/>
            <a:ext cx="1198880" cy="398780"/>
          </a:xfrm>
          <a:prstGeom prst="rect">
            <a:avLst/>
          </a:prstGeom>
        </p:spPr>
        <p:txBody>
          <a:bodyPr wrap="none">
            <a:spAutoFit/>
          </a:bodyPr>
          <a:lstStyle/>
          <a:p>
            <a:pPr lvl="0"/>
            <a:r>
              <a:rPr lang="zh-CN" altLang="en-US" sz="2000" dirty="0">
                <a:solidFill>
                  <a:srgbClr val="BD934E"/>
                </a:solidFill>
              </a:rPr>
              <a:t>项目概述</a:t>
            </a:r>
          </a:p>
        </p:txBody>
      </p:sp>
      <p:pic>
        <p:nvPicPr>
          <p:cNvPr id="20" name="图片 19" descr="G:\2021\校庆\PPT\logo-08.pnglogo-08"/>
          <p:cNvPicPr>
            <a:picLocks noChangeAspect="1"/>
          </p:cNvPicPr>
          <p:nvPr/>
        </p:nvPicPr>
        <p:blipFill>
          <a:blip r:embed="rId6"/>
          <a:srcRect/>
          <a:stretch>
            <a:fillRect/>
          </a:stretch>
        </p:blipFill>
        <p:spPr>
          <a:xfrm rot="17197349" flipH="1">
            <a:off x="4494838" y="468682"/>
            <a:ext cx="525802" cy="484314"/>
          </a:xfrm>
          <a:prstGeom prst="rect">
            <a:avLst/>
          </a:prstGeom>
        </p:spPr>
      </p:pic>
      <p:sp>
        <p:nvSpPr>
          <p:cNvPr id="4" name="文本框 3"/>
          <p:cNvSpPr txBox="1"/>
          <p:nvPr/>
        </p:nvSpPr>
        <p:spPr>
          <a:xfrm>
            <a:off x="1466850" y="1031875"/>
            <a:ext cx="8220075" cy="1255395"/>
          </a:xfrm>
          <a:prstGeom prst="rect">
            <a:avLst/>
          </a:prstGeom>
          <a:noFill/>
        </p:spPr>
        <p:txBody>
          <a:bodyPr wrap="square" rtlCol="0">
            <a:noAutofit/>
          </a:bodyPr>
          <a:lstStyle/>
          <a:p>
            <a:pPr indent="457200"/>
            <a:r>
              <a:rPr lang="zh-CN" altLang="en-US" sz="2000"/>
              <a:t>GAN作为一种新型的神经网络模型，采用一种类似博弈的对抗性训练方式，</a:t>
            </a:r>
            <a:r>
              <a:rPr lang="zh-CN" altLang="en-US" sz="2000">
                <a:sym typeface="+mn-ea"/>
              </a:rPr>
              <a:t>依据生成器和判别器之间的博弈来不断优化，</a:t>
            </a:r>
            <a:r>
              <a:rPr lang="zh-CN" altLang="en-US" sz="2000"/>
              <a:t>可以产生真假难辨的输出，被广泛运用于图像生成、数据增强等方面。</a:t>
            </a:r>
          </a:p>
          <a:p>
            <a:endParaRPr lang="zh-CN" altLang="en-US" sz="2000"/>
          </a:p>
          <a:p>
            <a:endParaRPr lang="zh-CN" altLang="en-US" sz="2000"/>
          </a:p>
        </p:txBody>
      </p:sp>
      <p:sp>
        <p:nvSpPr>
          <p:cNvPr id="5" name="文本框 4"/>
          <p:cNvSpPr txBox="1"/>
          <p:nvPr/>
        </p:nvSpPr>
        <p:spPr>
          <a:xfrm>
            <a:off x="6556375" y="4145915"/>
            <a:ext cx="4278630" cy="543560"/>
          </a:xfrm>
          <a:prstGeom prst="rect">
            <a:avLst/>
          </a:prstGeom>
          <a:noFill/>
        </p:spPr>
        <p:txBody>
          <a:bodyPr wrap="square" rtlCol="0">
            <a:noAutofit/>
          </a:bodyPr>
          <a:lstStyle/>
          <a:p>
            <a:r>
              <a:rPr lang="zh-CN" altLang="en-US" sz="2400">
                <a:sym typeface="+mn-ea"/>
              </a:rPr>
              <a:t>我们如何用GAN生成音乐呢？</a:t>
            </a:r>
          </a:p>
          <a:p>
            <a:endParaRPr lang="zh-CN" altLang="en-US" sz="2400">
              <a:sym typeface="+mn-ea"/>
            </a:endParaRPr>
          </a:p>
        </p:txBody>
      </p:sp>
      <p:pic>
        <p:nvPicPr>
          <p:cNvPr id="3" name="图片 2"/>
          <p:cNvPicPr>
            <a:picLocks noChangeAspect="1"/>
          </p:cNvPicPr>
          <p:nvPr>
            <p:custDataLst>
              <p:tags r:id="rId2"/>
            </p:custDataLst>
          </p:nvPr>
        </p:nvPicPr>
        <p:blipFill>
          <a:blip r:embed="rId7"/>
          <a:stretch>
            <a:fillRect/>
          </a:stretch>
        </p:blipFill>
        <p:spPr>
          <a:xfrm>
            <a:off x="2194560" y="4689475"/>
            <a:ext cx="2882900" cy="1954530"/>
          </a:xfrm>
          <a:prstGeom prst="rect">
            <a:avLst/>
          </a:prstGeom>
        </p:spPr>
      </p:pic>
      <p:pic>
        <p:nvPicPr>
          <p:cNvPr id="6" name="图片 5"/>
          <p:cNvPicPr>
            <a:picLocks noChangeAspect="1"/>
          </p:cNvPicPr>
          <p:nvPr>
            <p:custDataLst>
              <p:tags r:id="rId3"/>
            </p:custDataLst>
          </p:nvPr>
        </p:nvPicPr>
        <p:blipFill>
          <a:blip r:embed="rId8"/>
          <a:stretch>
            <a:fillRect/>
          </a:stretch>
        </p:blipFill>
        <p:spPr>
          <a:xfrm>
            <a:off x="2194560" y="2372995"/>
            <a:ext cx="2882265" cy="196088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6"/>
          <a:stretch>
            <a:fillRect/>
          </a:stretch>
        </p:blipFill>
        <p:spPr>
          <a:xfrm>
            <a:off x="2053590" y="1593215"/>
            <a:ext cx="5958840" cy="4410710"/>
          </a:xfrm>
          <a:prstGeom prst="rect">
            <a:avLst/>
          </a:prstGeom>
        </p:spPr>
      </p:pic>
      <p:sp>
        <p:nvSpPr>
          <p:cNvPr id="7" name="文本框 6"/>
          <p:cNvSpPr txBox="1"/>
          <p:nvPr>
            <p:custDataLst>
              <p:tags r:id="rId3"/>
            </p:custDataLst>
          </p:nvPr>
        </p:nvSpPr>
        <p:spPr>
          <a:xfrm>
            <a:off x="1614805" y="634365"/>
            <a:ext cx="8164830" cy="645160"/>
          </a:xfrm>
          <a:prstGeom prst="rect">
            <a:avLst/>
          </a:prstGeom>
          <a:noFill/>
        </p:spPr>
        <p:txBody>
          <a:bodyPr wrap="square" rtlCol="0">
            <a:spAutoFit/>
          </a:bodyPr>
          <a:lstStyle/>
          <a:p>
            <a:r>
              <a:rPr lang="en-US" altLang="zh-CN"/>
              <a:t>3.</a:t>
            </a:r>
            <a:r>
              <a:rPr lang="zh-CN" altLang="en-US"/>
              <a:t>添加了梯度惩罚项，</a:t>
            </a:r>
            <a:r>
              <a:rPr lang="en-US" altLang="zh-CN"/>
              <a:t>                                                   </a:t>
            </a:r>
            <a:r>
              <a:rPr lang="zh-CN" altLang="en-US"/>
              <a:t>，防止梯度爆炸和大范围震荡。</a:t>
            </a:r>
          </a:p>
        </p:txBody>
      </p:sp>
      <p:pic>
        <p:nvPicPr>
          <p:cNvPr id="9" name="图片 8"/>
          <p:cNvPicPr>
            <a:picLocks noChangeAspect="1"/>
          </p:cNvPicPr>
          <p:nvPr>
            <p:custDataLst>
              <p:tags r:id="rId4"/>
            </p:custDataLst>
          </p:nvPr>
        </p:nvPicPr>
        <p:blipFill>
          <a:blip r:embed="rId7"/>
          <a:stretch>
            <a:fillRect/>
          </a:stretch>
        </p:blipFill>
        <p:spPr>
          <a:xfrm>
            <a:off x="3829050" y="690880"/>
            <a:ext cx="3362325" cy="25463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lossfigorg3"/>
          <p:cNvPicPr>
            <a:picLocks noChangeAspect="1"/>
          </p:cNvPicPr>
          <p:nvPr/>
        </p:nvPicPr>
        <p:blipFill>
          <a:blip r:embed="rId10"/>
          <a:stretch>
            <a:fillRect/>
          </a:stretch>
        </p:blipFill>
        <p:spPr>
          <a:xfrm>
            <a:off x="1830705" y="973455"/>
            <a:ext cx="5852160" cy="4389120"/>
          </a:xfrm>
          <a:prstGeom prst="rect">
            <a:avLst/>
          </a:prstGeom>
        </p:spPr>
      </p:pic>
      <p:sp>
        <p:nvSpPr>
          <p:cNvPr id="4" name="矩形 3"/>
          <p:cNvSpPr/>
          <p:nvPr/>
        </p:nvSpPr>
        <p:spPr>
          <a:xfrm>
            <a:off x="7851775" y="1725930"/>
            <a:ext cx="208280" cy="1708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2"/>
            </p:custDataLst>
          </p:nvPr>
        </p:nvSpPr>
        <p:spPr>
          <a:xfrm>
            <a:off x="7851775" y="2159000"/>
            <a:ext cx="208280" cy="170815"/>
          </a:xfrm>
          <a:prstGeom prst="rect">
            <a:avLst/>
          </a:prstGeom>
          <a:solidFill>
            <a:schemeClr val="accent5">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custDataLst>
              <p:tags r:id="rId3"/>
            </p:custDataLst>
          </p:nvPr>
        </p:nvSpPr>
        <p:spPr>
          <a:xfrm>
            <a:off x="7851775" y="2592070"/>
            <a:ext cx="208280" cy="170815"/>
          </a:xfrm>
          <a:prstGeom prst="rect">
            <a:avLst/>
          </a:prstGeom>
          <a:solidFill>
            <a:srgbClr val="FFFF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custDataLst>
              <p:tags r:id="rId4"/>
            </p:custDataLst>
          </p:nvPr>
        </p:nvSpPr>
        <p:spPr>
          <a:xfrm>
            <a:off x="7851775" y="3082290"/>
            <a:ext cx="208280" cy="170815"/>
          </a:xfrm>
          <a:prstGeom prst="rect">
            <a:avLst/>
          </a:prstGeom>
          <a:solidFill>
            <a:schemeClr val="accent3">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8493760" y="2122170"/>
            <a:ext cx="885825" cy="278130"/>
          </a:xfrm>
          <a:prstGeom prst="rect">
            <a:avLst/>
          </a:prstGeom>
          <a:noFill/>
        </p:spPr>
        <p:txBody>
          <a:bodyPr wrap="square" rtlCol="0" anchor="t">
            <a:noAutofit/>
          </a:bodyPr>
          <a:lstStyle/>
          <a:p>
            <a:r>
              <a:rPr lang="zh-CN" altLang="en-US" sz="1200"/>
              <a:t>dloss</a:t>
            </a:r>
          </a:p>
        </p:txBody>
      </p:sp>
      <p:sp>
        <p:nvSpPr>
          <p:cNvPr id="13" name="文本框 12"/>
          <p:cNvSpPr txBox="1"/>
          <p:nvPr/>
        </p:nvSpPr>
        <p:spPr>
          <a:xfrm>
            <a:off x="8493760" y="1689100"/>
            <a:ext cx="704215" cy="278130"/>
          </a:xfrm>
          <a:prstGeom prst="rect">
            <a:avLst/>
          </a:prstGeom>
          <a:noFill/>
        </p:spPr>
        <p:txBody>
          <a:bodyPr wrap="square" rtlCol="0" anchor="t">
            <a:noAutofit/>
          </a:bodyPr>
          <a:lstStyle/>
          <a:p>
            <a:r>
              <a:rPr lang="zh-CN" altLang="en-US" sz="1200"/>
              <a:t>gloss</a:t>
            </a:r>
          </a:p>
        </p:txBody>
      </p:sp>
      <p:sp>
        <p:nvSpPr>
          <p:cNvPr id="14" name="文本框 13"/>
          <p:cNvSpPr txBox="1"/>
          <p:nvPr/>
        </p:nvSpPr>
        <p:spPr>
          <a:xfrm>
            <a:off x="8508365" y="3023870"/>
            <a:ext cx="716915" cy="278130"/>
          </a:xfrm>
          <a:prstGeom prst="rect">
            <a:avLst/>
          </a:prstGeom>
          <a:noFill/>
        </p:spPr>
        <p:txBody>
          <a:bodyPr wrap="square" rtlCol="0" anchor="t">
            <a:noAutofit/>
          </a:bodyPr>
          <a:lstStyle/>
          <a:p>
            <a:r>
              <a:rPr lang="zh-CN" altLang="en-US" sz="1200"/>
              <a:t>dlossf</a:t>
            </a:r>
          </a:p>
        </p:txBody>
      </p:sp>
      <p:sp>
        <p:nvSpPr>
          <p:cNvPr id="15" name="文本框 14"/>
          <p:cNvSpPr txBox="1"/>
          <p:nvPr/>
        </p:nvSpPr>
        <p:spPr>
          <a:xfrm>
            <a:off x="8508365" y="2573020"/>
            <a:ext cx="704215" cy="278130"/>
          </a:xfrm>
          <a:prstGeom prst="rect">
            <a:avLst/>
          </a:prstGeom>
          <a:noFill/>
        </p:spPr>
        <p:txBody>
          <a:bodyPr wrap="square" rtlCol="0" anchor="t">
            <a:noAutofit/>
          </a:bodyPr>
          <a:lstStyle/>
          <a:p>
            <a:r>
              <a:rPr lang="zh-CN" altLang="en-US" sz="1200"/>
              <a:t>dlossr</a:t>
            </a:r>
          </a:p>
        </p:txBody>
      </p:sp>
      <p:pic>
        <p:nvPicPr>
          <p:cNvPr id="2" name="good">
            <a:hlinkClick r:id="" action="ppaction://media"/>
          </p:cNvPr>
          <p:cNvPicPr/>
          <p:nvPr>
            <a:audioFile r:link="rId6"/>
            <p:extLst>
              <p:ext uri="{DAA4B4D4-6D71-4841-9C94-3DE7FCFB9230}">
                <p14:media xmlns:p14="http://schemas.microsoft.com/office/powerpoint/2010/main" r:embed="rId5"/>
              </p:ext>
            </p:extLst>
          </p:nvPr>
        </p:nvPicPr>
        <p:blipFill>
          <a:blip r:embed="rId11"/>
          <a:stretch>
            <a:fillRect/>
          </a:stretch>
        </p:blipFill>
        <p:spPr>
          <a:xfrm>
            <a:off x="9709150" y="3986530"/>
            <a:ext cx="412750" cy="412750"/>
          </a:xfrm>
          <a:prstGeom prst="rect">
            <a:avLst/>
          </a:prstGeom>
        </p:spPr>
      </p:pic>
      <p:sp>
        <p:nvSpPr>
          <p:cNvPr id="5" name="文本框 4"/>
          <p:cNvSpPr txBox="1"/>
          <p:nvPr/>
        </p:nvSpPr>
        <p:spPr>
          <a:xfrm>
            <a:off x="8293735" y="3967480"/>
            <a:ext cx="1285875" cy="368300"/>
          </a:xfrm>
          <a:prstGeom prst="rect">
            <a:avLst/>
          </a:prstGeom>
          <a:noFill/>
        </p:spPr>
        <p:txBody>
          <a:bodyPr wrap="square" rtlCol="0">
            <a:spAutoFit/>
          </a:bodyPr>
          <a:lstStyle/>
          <a:p>
            <a:r>
              <a:rPr lang="en-US" altLang="zh-CN"/>
              <a:t>good</a:t>
            </a:r>
          </a:p>
        </p:txBody>
      </p:sp>
      <p:pic>
        <p:nvPicPr>
          <p:cNvPr id="7" name="bad">
            <a:hlinkClick r:id="" action="ppaction://media"/>
          </p:cNvPr>
          <p:cNvPicPr/>
          <p:nvPr>
            <a:audioFile r:link="rId8"/>
            <p:extLst>
              <p:ext uri="{DAA4B4D4-6D71-4841-9C94-3DE7FCFB9230}">
                <p14:media xmlns:p14="http://schemas.microsoft.com/office/powerpoint/2010/main" r:embed="rId7"/>
              </p:ext>
            </p:extLst>
          </p:nvPr>
        </p:nvPicPr>
        <p:blipFill>
          <a:blip r:embed="rId11"/>
          <a:stretch>
            <a:fillRect/>
          </a:stretch>
        </p:blipFill>
        <p:spPr>
          <a:xfrm>
            <a:off x="9709150" y="4681855"/>
            <a:ext cx="412750" cy="412750"/>
          </a:xfrm>
          <a:prstGeom prst="rect">
            <a:avLst/>
          </a:prstGeom>
        </p:spPr>
      </p:pic>
      <p:sp>
        <p:nvSpPr>
          <p:cNvPr id="9" name="文本框 8"/>
          <p:cNvSpPr txBox="1"/>
          <p:nvPr/>
        </p:nvSpPr>
        <p:spPr>
          <a:xfrm>
            <a:off x="7863840" y="4655185"/>
            <a:ext cx="1082040" cy="368300"/>
          </a:xfrm>
          <a:prstGeom prst="rect">
            <a:avLst/>
          </a:prstGeom>
          <a:noFill/>
        </p:spPr>
        <p:txBody>
          <a:bodyPr wrap="square" rtlCol="0">
            <a:spAutoFit/>
          </a:bodyPr>
          <a:lstStyle/>
          <a:p>
            <a:pPr indent="457200"/>
            <a:r>
              <a:rPr lang="en-US" altLang="zh-CN"/>
              <a:t>bad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audio>
              <p:cMediaNode>
                <p:cTn id="2" fill="hold" display="1">
                  <p:stCondLst>
                    <p:cond delay="indefinite"/>
                  </p:stCondLst>
                  <p:endCondLst>
                    <p:cond evt="onStopAudio" delay="0">
                      <p:tgtEl>
                        <p:sldTgt/>
                      </p:tgtEl>
                    </p:cond>
                  </p:endCondLst>
                </p:cTn>
                <p:tgtEl>
                  <p:spTgt spid="2"/>
                </p:tgtEl>
              </p:cMediaNode>
            </p:audio>
            <p:audio>
              <p:cMediaNode>
                <p:cTn id="3" fill="hold" display="1">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87780" y="1270000"/>
            <a:ext cx="10267950" cy="4523105"/>
          </a:xfrm>
          <a:prstGeom prst="rect">
            <a:avLst/>
          </a:prstGeom>
          <a:noFill/>
        </p:spPr>
        <p:txBody>
          <a:bodyPr wrap="square" rtlCol="0">
            <a:spAutoFit/>
          </a:bodyPr>
          <a:lstStyle/>
          <a:p>
            <a:r>
              <a:rPr lang="zh-CN" altLang="en-US"/>
              <a:t>其他尝试：</a:t>
            </a:r>
          </a:p>
          <a:p>
            <a:r>
              <a:rPr lang="en-US" altLang="zh-CN"/>
              <a:t>1.</a:t>
            </a:r>
            <a:r>
              <a:rPr lang="zh-CN" altLang="en-US"/>
              <a:t>尝试改进生成器，增加了模型深度（添加了转置卷积层）以及一些结构上的调整。</a:t>
            </a:r>
          </a:p>
          <a:p>
            <a:endParaRPr lang="zh-CN" altLang="en-US"/>
          </a:p>
          <a:p>
            <a:endParaRPr lang="en-US" altLang="zh-CN"/>
          </a:p>
          <a:p>
            <a:r>
              <a:rPr lang="en-US" altLang="zh-CN"/>
              <a:t>2.</a:t>
            </a:r>
            <a:r>
              <a:rPr lang="zh-CN" altLang="en-US"/>
              <a:t>尝试改进判别器，调整了结构，试图增强判别器在采集特征时，考虑更多</a:t>
            </a:r>
            <a:r>
              <a:rPr lang="en-US" altLang="zh-CN"/>
              <a:t>time</a:t>
            </a:r>
            <a:r>
              <a:rPr lang="zh-CN" altLang="en-US"/>
              <a:t>和</a:t>
            </a:r>
            <a:r>
              <a:rPr lang="en-US" altLang="zh-CN"/>
              <a:t>pitch</a:t>
            </a:r>
            <a:r>
              <a:rPr lang="zh-CN" altLang="en-US"/>
              <a:t>两个之间的联系，使整体听起来更和谐。</a:t>
            </a:r>
          </a:p>
          <a:p>
            <a:endParaRPr lang="zh-CN" altLang="en-US"/>
          </a:p>
          <a:p>
            <a:r>
              <a:rPr lang="zh-CN" altLang="en-US"/>
              <a:t>但是仍然感觉判别器的能力不足，训练后期判别器的</a:t>
            </a:r>
            <a:r>
              <a:rPr lang="en-US" altLang="zh-CN"/>
              <a:t>loss</a:t>
            </a:r>
            <a:r>
              <a:rPr lang="zh-CN" altLang="en-US"/>
              <a:t>趋于平稳，判别器没有给予足够的判别作用，导致生成器更新学习效果比较差。</a:t>
            </a:r>
          </a:p>
          <a:p>
            <a:r>
              <a:rPr lang="zh-CN" altLang="en-US"/>
              <a:t>为了解决这一问题我们增加了判别器训练次数，每五次训练判别器，生成器进行一次训练，并且增大了学习率。</a:t>
            </a:r>
            <a:endParaRPr lang="en-US" altLang="zh-CN"/>
          </a:p>
          <a:p>
            <a:endParaRPr lang="en-US" altLang="zh-CN"/>
          </a:p>
          <a:p>
            <a:endParaRPr lang="en-US" altLang="zh-CN"/>
          </a:p>
          <a:p>
            <a:r>
              <a:rPr lang="en-US" altLang="zh-CN"/>
              <a:t>3.</a:t>
            </a:r>
            <a:r>
              <a:rPr lang="zh-CN" altLang="en-US">
                <a:sym typeface="+mn-ea"/>
              </a:rPr>
              <a:t>考虑到使用的是</a:t>
            </a:r>
            <a:r>
              <a:rPr lang="en-US" altLang="zh-CN">
                <a:sym typeface="+mn-ea"/>
              </a:rPr>
              <a:t>Adam</a:t>
            </a:r>
            <a:r>
              <a:rPr lang="zh-CN" altLang="en-US">
                <a:sym typeface="+mn-ea"/>
              </a:rPr>
              <a:t>优化器对于初始学习率等不敏感，</a:t>
            </a:r>
            <a:r>
              <a:rPr lang="zh-CN" altLang="en-US"/>
              <a:t>进行了多次初始</a:t>
            </a:r>
            <a:r>
              <a:rPr lang="en-US" altLang="zh-CN"/>
              <a:t>learning_rate</a:t>
            </a:r>
            <a:r>
              <a:rPr lang="zh-CN" altLang="en-US"/>
              <a:t>和</a:t>
            </a:r>
            <a:r>
              <a:rPr lang="en-US" altLang="zh-CN"/>
              <a:t>batch_size</a:t>
            </a:r>
            <a:r>
              <a:rPr lang="zh-CN" altLang="en-US"/>
              <a:t>的改变</a:t>
            </a:r>
          </a:p>
          <a:p>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custDataLst>
              <p:tags r:id="rId2"/>
            </p:custDataLst>
          </p:nvPr>
        </p:nvSpPr>
        <p:spPr>
          <a:xfrm>
            <a:off x="1808782" y="236900"/>
            <a:ext cx="3873199" cy="839330"/>
          </a:xfrm>
          <a:prstGeom prst="rect">
            <a:avLst/>
          </a:prstGeom>
        </p:spPr>
        <p:txBody>
          <a:bodyPr vert="horz" lIns="90170" tIns="46990" rIns="90170" bIns="46990" rtlCol="0" anchor="ctr" anchorCtr="0">
            <a:normAutofit/>
          </a:bodyPr>
          <a:lstStyle/>
          <a:p>
            <a:pPr>
              <a:lnSpc>
                <a:spcPct val="120000"/>
              </a:lnSpc>
              <a:spcBef>
                <a:spcPct val="0"/>
              </a:spcBef>
            </a:pPr>
            <a:r>
              <a:rPr lang="zh-CN" altLang="en-US" sz="2800" b="1" spc="300" dirty="0">
                <a:solidFill>
                  <a:schemeClr val="tx1">
                    <a:lumMod val="85000"/>
                    <a:lumOff val="15000"/>
                  </a:schemeClr>
                </a:solidFill>
                <a:latin typeface="Arial" panose="020B0604020202090204" pitchFamily="34" charset="0"/>
                <a:ea typeface="微软雅黑" panose="020B0503020204020204" pitchFamily="34" charset="-122"/>
                <a:cs typeface="+mj-cs"/>
              </a:rPr>
              <a:t>生成器</a:t>
            </a:r>
          </a:p>
        </p:txBody>
      </p:sp>
      <p:sp>
        <p:nvSpPr>
          <p:cNvPr id="46" name="矩形 45"/>
          <p:cNvSpPr/>
          <p:nvPr/>
        </p:nvSpPr>
        <p:spPr>
          <a:xfrm rot="16200000">
            <a:off x="5278755" y="-678815"/>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custDataLst>
              <p:tags r:id="rId3"/>
            </p:custDataLst>
          </p:nvPr>
        </p:nvSpPr>
        <p:spPr>
          <a:xfrm rot="16200000">
            <a:off x="5271770" y="383540"/>
            <a:ext cx="348615"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矩形 49"/>
          <p:cNvSpPr/>
          <p:nvPr>
            <p:custDataLst>
              <p:tags r:id="rId4"/>
            </p:custDataLst>
          </p:nvPr>
        </p:nvSpPr>
        <p:spPr>
          <a:xfrm rot="16200000">
            <a:off x="5285740" y="-173990"/>
            <a:ext cx="32004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矩形 50"/>
          <p:cNvSpPr/>
          <p:nvPr>
            <p:custDataLst>
              <p:tags r:id="rId5"/>
            </p:custDataLst>
          </p:nvPr>
        </p:nvSpPr>
        <p:spPr>
          <a:xfrm rot="16200000">
            <a:off x="5294630" y="933450"/>
            <a:ext cx="30353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52" name="直接箭头连接符 51"/>
          <p:cNvCxnSpPr/>
          <p:nvPr/>
        </p:nvCxnSpPr>
        <p:spPr>
          <a:xfrm flipH="1">
            <a:off x="5397500" y="2474595"/>
            <a:ext cx="7620" cy="4991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6" name="矩形 55"/>
          <p:cNvSpPr/>
          <p:nvPr>
            <p:custDataLst>
              <p:tags r:id="rId6"/>
            </p:custDataLst>
          </p:nvPr>
        </p:nvSpPr>
        <p:spPr>
          <a:xfrm rot="16200000">
            <a:off x="5278755" y="1815465"/>
            <a:ext cx="335280" cy="2768600"/>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矩形 56"/>
          <p:cNvSpPr/>
          <p:nvPr>
            <p:custDataLst>
              <p:tags r:id="rId7"/>
            </p:custDataLst>
          </p:nvPr>
        </p:nvSpPr>
        <p:spPr>
          <a:xfrm rot="16200000">
            <a:off x="5278755" y="2289175"/>
            <a:ext cx="335280" cy="2768600"/>
          </a:xfrm>
          <a:prstGeom prst="rect">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9" name="右大括号 58"/>
          <p:cNvSpPr/>
          <p:nvPr/>
        </p:nvSpPr>
        <p:spPr>
          <a:xfrm>
            <a:off x="7265670" y="4490085"/>
            <a:ext cx="377825" cy="80962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1" name="文本框 60"/>
          <p:cNvSpPr txBox="1"/>
          <p:nvPr/>
        </p:nvSpPr>
        <p:spPr>
          <a:xfrm>
            <a:off x="7795895" y="3114040"/>
            <a:ext cx="3795395" cy="645160"/>
          </a:xfrm>
          <a:prstGeom prst="rect">
            <a:avLst/>
          </a:prstGeom>
          <a:noFill/>
        </p:spPr>
        <p:txBody>
          <a:bodyPr wrap="square" rtlCol="0">
            <a:spAutoFit/>
          </a:bodyPr>
          <a:lstStyle/>
          <a:p>
            <a:r>
              <a:rPr lang="zh-CN" altLang="en-US"/>
              <a:t>循环</a:t>
            </a:r>
            <a:r>
              <a:rPr lang="en-US" altLang="zh-CN"/>
              <a:t>n_track,</a:t>
            </a:r>
            <a:r>
              <a:rPr lang="zh-CN" altLang="en-US"/>
              <a:t>对对应轨道进行上采样，生成一个</a:t>
            </a:r>
            <a:r>
              <a:rPr lang="en-US" altLang="zh-CN"/>
              <a:t>List</a:t>
            </a:r>
          </a:p>
        </p:txBody>
      </p:sp>
      <p:cxnSp>
        <p:nvCxnSpPr>
          <p:cNvPr id="62" name="直接箭头连接符 61"/>
          <p:cNvCxnSpPr/>
          <p:nvPr/>
        </p:nvCxnSpPr>
        <p:spPr>
          <a:xfrm flipH="1">
            <a:off x="5412105" y="3841750"/>
            <a:ext cx="635" cy="5638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3" name="矩形 62"/>
          <p:cNvSpPr/>
          <p:nvPr>
            <p:custDataLst>
              <p:tags r:id="rId8"/>
            </p:custDataLst>
          </p:nvPr>
        </p:nvSpPr>
        <p:spPr>
          <a:xfrm rot="16200000">
            <a:off x="5278755" y="3274060"/>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4" name="矩形 63"/>
          <p:cNvSpPr/>
          <p:nvPr>
            <p:custDataLst>
              <p:tags r:id="rId9"/>
            </p:custDataLst>
          </p:nvPr>
        </p:nvSpPr>
        <p:spPr>
          <a:xfrm rot="16200000">
            <a:off x="5278755" y="3747770"/>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5" name="右大括号 64"/>
          <p:cNvSpPr/>
          <p:nvPr>
            <p:custDataLst>
              <p:tags r:id="rId10"/>
            </p:custDataLst>
          </p:nvPr>
        </p:nvSpPr>
        <p:spPr>
          <a:xfrm>
            <a:off x="7265670" y="3159125"/>
            <a:ext cx="377825" cy="80962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6" name="文本框 65"/>
          <p:cNvSpPr txBox="1"/>
          <p:nvPr>
            <p:custDataLst>
              <p:tags r:id="rId11"/>
            </p:custDataLst>
          </p:nvPr>
        </p:nvSpPr>
        <p:spPr>
          <a:xfrm>
            <a:off x="7922895" y="4490085"/>
            <a:ext cx="3795395" cy="922020"/>
          </a:xfrm>
          <a:prstGeom prst="rect">
            <a:avLst/>
          </a:prstGeom>
          <a:noFill/>
        </p:spPr>
        <p:txBody>
          <a:bodyPr wrap="square" rtlCol="0">
            <a:spAutoFit/>
          </a:bodyPr>
          <a:lstStyle/>
          <a:p>
            <a:r>
              <a:rPr lang="zh-CN" altLang="en-US"/>
              <a:t>循环</a:t>
            </a:r>
            <a:r>
              <a:rPr lang="en-US" altLang="zh-CN"/>
              <a:t>n_track,</a:t>
            </a:r>
            <a:r>
              <a:rPr lang="zh-CN" altLang="en-US"/>
              <a:t>对对应轨道进行上采样和</a:t>
            </a:r>
            <a:r>
              <a:rPr lang="en-US" altLang="zh-CN"/>
              <a:t>Tahn</a:t>
            </a:r>
            <a:r>
              <a:rPr lang="zh-CN" altLang="en-US"/>
              <a:t>激活，再按</a:t>
            </a:r>
            <a:r>
              <a:rPr lang="en-US" altLang="zh-CN"/>
              <a:t>track</a:t>
            </a:r>
            <a:r>
              <a:rPr lang="zh-CN" altLang="en-US"/>
              <a:t>维度进行拼接生成输出通道数为</a:t>
            </a:r>
            <a:r>
              <a:rPr lang="en-US" altLang="zh-CN"/>
              <a:t>5</a:t>
            </a:r>
            <a:r>
              <a:rPr lang="zh-CN" altLang="en-US"/>
              <a:t>的向量</a:t>
            </a:r>
          </a:p>
        </p:txBody>
      </p:sp>
      <p:cxnSp>
        <p:nvCxnSpPr>
          <p:cNvPr id="67" name="直接箭头连接符 66"/>
          <p:cNvCxnSpPr>
            <a:stCxn id="64" idx="1"/>
          </p:cNvCxnSpPr>
          <p:nvPr/>
        </p:nvCxnSpPr>
        <p:spPr>
          <a:xfrm>
            <a:off x="5446395" y="5299710"/>
            <a:ext cx="6985" cy="4368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8" name="右大括号 67"/>
          <p:cNvSpPr/>
          <p:nvPr>
            <p:custDataLst>
              <p:tags r:id="rId12"/>
            </p:custDataLst>
          </p:nvPr>
        </p:nvSpPr>
        <p:spPr>
          <a:xfrm>
            <a:off x="7265670" y="537210"/>
            <a:ext cx="377825" cy="193738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9" name="文本框 68"/>
          <p:cNvSpPr txBox="1"/>
          <p:nvPr/>
        </p:nvSpPr>
        <p:spPr>
          <a:xfrm>
            <a:off x="7843520" y="1321435"/>
            <a:ext cx="2980055" cy="368300"/>
          </a:xfrm>
          <a:prstGeom prst="rect">
            <a:avLst/>
          </a:prstGeom>
          <a:noFill/>
        </p:spPr>
        <p:txBody>
          <a:bodyPr wrap="square" rtlCol="0">
            <a:spAutoFit/>
          </a:bodyPr>
          <a:lstStyle/>
          <a:p>
            <a:r>
              <a:rPr lang="zh-CN" altLang="en-US"/>
              <a:t>第一次上采样</a:t>
            </a:r>
          </a:p>
        </p:txBody>
      </p:sp>
      <p:sp>
        <p:nvSpPr>
          <p:cNvPr id="70" name="矩形 69"/>
          <p:cNvSpPr/>
          <p:nvPr>
            <p:custDataLst>
              <p:tags r:id="rId13"/>
            </p:custDataLst>
          </p:nvPr>
        </p:nvSpPr>
        <p:spPr>
          <a:xfrm rot="16200000">
            <a:off x="5278755" y="4561205"/>
            <a:ext cx="335280" cy="27686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1" name="文本框 70"/>
          <p:cNvSpPr txBox="1"/>
          <p:nvPr/>
        </p:nvSpPr>
        <p:spPr>
          <a:xfrm>
            <a:off x="4516120" y="537210"/>
            <a:ext cx="2223770" cy="368300"/>
          </a:xfrm>
          <a:prstGeom prst="rect">
            <a:avLst/>
          </a:prstGeom>
          <a:noFill/>
        </p:spPr>
        <p:txBody>
          <a:bodyPr wrap="square" rtlCol="0">
            <a:spAutoFit/>
          </a:bodyPr>
          <a:lstStyle/>
          <a:p>
            <a:r>
              <a:rPr lang="en-US" altLang="zh-CN"/>
              <a:t>GeneratorBlock</a:t>
            </a:r>
          </a:p>
        </p:txBody>
      </p:sp>
      <p:sp>
        <p:nvSpPr>
          <p:cNvPr id="72" name="文本框 71"/>
          <p:cNvSpPr txBox="1"/>
          <p:nvPr>
            <p:custDataLst>
              <p:tags r:id="rId14"/>
            </p:custDataLst>
          </p:nvPr>
        </p:nvSpPr>
        <p:spPr>
          <a:xfrm>
            <a:off x="4516120" y="1035050"/>
            <a:ext cx="2223770" cy="368300"/>
          </a:xfrm>
          <a:prstGeom prst="rect">
            <a:avLst/>
          </a:prstGeom>
          <a:noFill/>
        </p:spPr>
        <p:txBody>
          <a:bodyPr wrap="square" rtlCol="0">
            <a:spAutoFit/>
          </a:bodyPr>
          <a:lstStyle/>
          <a:p>
            <a:r>
              <a:rPr lang="en-US" altLang="zh-CN"/>
              <a:t>GeneratorBlock</a:t>
            </a:r>
          </a:p>
        </p:txBody>
      </p:sp>
      <p:sp>
        <p:nvSpPr>
          <p:cNvPr id="73" name="文本框 72"/>
          <p:cNvSpPr txBox="1"/>
          <p:nvPr>
            <p:custDataLst>
              <p:tags r:id="rId15"/>
            </p:custDataLst>
          </p:nvPr>
        </p:nvSpPr>
        <p:spPr>
          <a:xfrm>
            <a:off x="4516120" y="1593850"/>
            <a:ext cx="2223770" cy="368300"/>
          </a:xfrm>
          <a:prstGeom prst="rect">
            <a:avLst/>
          </a:prstGeom>
          <a:noFill/>
        </p:spPr>
        <p:txBody>
          <a:bodyPr wrap="square" rtlCol="0">
            <a:spAutoFit/>
          </a:bodyPr>
          <a:lstStyle/>
          <a:p>
            <a:r>
              <a:rPr lang="en-US" altLang="zh-CN"/>
              <a:t>GeneratorBlock</a:t>
            </a:r>
          </a:p>
        </p:txBody>
      </p:sp>
      <p:sp>
        <p:nvSpPr>
          <p:cNvPr id="74" name="文本框 73"/>
          <p:cNvSpPr txBox="1"/>
          <p:nvPr>
            <p:custDataLst>
              <p:tags r:id="rId16"/>
            </p:custDataLst>
          </p:nvPr>
        </p:nvSpPr>
        <p:spPr>
          <a:xfrm>
            <a:off x="4516120" y="2106930"/>
            <a:ext cx="2223770" cy="368300"/>
          </a:xfrm>
          <a:prstGeom prst="rect">
            <a:avLst/>
          </a:prstGeom>
          <a:noFill/>
        </p:spPr>
        <p:txBody>
          <a:bodyPr wrap="square" rtlCol="0">
            <a:spAutoFit/>
          </a:bodyPr>
          <a:lstStyle/>
          <a:p>
            <a:r>
              <a:rPr lang="en-US" altLang="zh-CN"/>
              <a:t>GeneratorBlock</a:t>
            </a:r>
          </a:p>
        </p:txBody>
      </p:sp>
      <p:sp>
        <p:nvSpPr>
          <p:cNvPr id="75" name="文本框 74"/>
          <p:cNvSpPr txBox="1"/>
          <p:nvPr>
            <p:custDataLst>
              <p:tags r:id="rId17"/>
            </p:custDataLst>
          </p:nvPr>
        </p:nvSpPr>
        <p:spPr>
          <a:xfrm>
            <a:off x="4516120" y="2993390"/>
            <a:ext cx="2223770" cy="368300"/>
          </a:xfrm>
          <a:prstGeom prst="rect">
            <a:avLst/>
          </a:prstGeom>
          <a:noFill/>
        </p:spPr>
        <p:txBody>
          <a:bodyPr wrap="square" rtlCol="0">
            <a:spAutoFit/>
          </a:bodyPr>
          <a:lstStyle/>
          <a:p>
            <a:r>
              <a:rPr lang="en-US" altLang="zh-CN"/>
              <a:t>GeneratorBlock</a:t>
            </a:r>
          </a:p>
        </p:txBody>
      </p:sp>
      <p:sp>
        <p:nvSpPr>
          <p:cNvPr id="76" name="文本框 75"/>
          <p:cNvSpPr txBox="1"/>
          <p:nvPr>
            <p:custDataLst>
              <p:tags r:id="rId18"/>
            </p:custDataLst>
          </p:nvPr>
        </p:nvSpPr>
        <p:spPr>
          <a:xfrm>
            <a:off x="4516120" y="3559175"/>
            <a:ext cx="2223770" cy="368300"/>
          </a:xfrm>
          <a:prstGeom prst="rect">
            <a:avLst/>
          </a:prstGeom>
          <a:noFill/>
        </p:spPr>
        <p:txBody>
          <a:bodyPr wrap="square" rtlCol="0">
            <a:spAutoFit/>
          </a:bodyPr>
          <a:lstStyle/>
          <a:p>
            <a:r>
              <a:rPr lang="en-US" altLang="zh-CN"/>
              <a:t>GeneratorBlock</a:t>
            </a:r>
          </a:p>
        </p:txBody>
      </p:sp>
      <p:sp>
        <p:nvSpPr>
          <p:cNvPr id="77" name="文本框 76"/>
          <p:cNvSpPr txBox="1"/>
          <p:nvPr/>
        </p:nvSpPr>
        <p:spPr>
          <a:xfrm>
            <a:off x="4403090" y="4486910"/>
            <a:ext cx="2231390" cy="368300"/>
          </a:xfrm>
          <a:prstGeom prst="rect">
            <a:avLst/>
          </a:prstGeom>
          <a:noFill/>
        </p:spPr>
        <p:txBody>
          <a:bodyPr wrap="square" rtlCol="0">
            <a:spAutoFit/>
          </a:bodyPr>
          <a:lstStyle/>
          <a:p>
            <a:r>
              <a:rPr lang="zh-CN" altLang="en-US"/>
              <a:t>ConvTranspose3d</a:t>
            </a:r>
          </a:p>
        </p:txBody>
      </p:sp>
      <p:sp>
        <p:nvSpPr>
          <p:cNvPr id="79" name="文本框 78"/>
          <p:cNvSpPr txBox="1"/>
          <p:nvPr/>
        </p:nvSpPr>
        <p:spPr>
          <a:xfrm>
            <a:off x="5045710" y="4984750"/>
            <a:ext cx="2533650" cy="368300"/>
          </a:xfrm>
          <a:prstGeom prst="rect">
            <a:avLst/>
          </a:prstGeom>
          <a:noFill/>
        </p:spPr>
        <p:txBody>
          <a:bodyPr wrap="square" rtlCol="0">
            <a:spAutoFit/>
          </a:bodyPr>
          <a:lstStyle/>
          <a:p>
            <a:r>
              <a:rPr lang="en-US" altLang="zh-CN"/>
              <a:t>Tahn</a:t>
            </a:r>
          </a:p>
        </p:txBody>
      </p:sp>
      <p:sp>
        <p:nvSpPr>
          <p:cNvPr id="80" name="文本框 79"/>
          <p:cNvSpPr txBox="1"/>
          <p:nvPr/>
        </p:nvSpPr>
        <p:spPr>
          <a:xfrm>
            <a:off x="4342130" y="5812790"/>
            <a:ext cx="2087245" cy="368300"/>
          </a:xfrm>
          <a:prstGeom prst="rect">
            <a:avLst/>
          </a:prstGeom>
          <a:noFill/>
        </p:spPr>
        <p:txBody>
          <a:bodyPr wrap="square" rtlCol="0">
            <a:spAutoFit/>
          </a:bodyPr>
          <a:lstStyle/>
          <a:p>
            <a:r>
              <a:rPr lang="zh-CN" altLang="en-US"/>
              <a:t>（</a:t>
            </a:r>
            <a:r>
              <a:rPr lang="en-US" altLang="zh-CN"/>
              <a:t>-1</a:t>
            </a:r>
            <a:r>
              <a:rPr lang="zh-CN" altLang="en-US"/>
              <a:t>，</a:t>
            </a:r>
            <a:r>
              <a:rPr lang="en-US" altLang="zh-CN"/>
              <a:t>5</a:t>
            </a:r>
            <a:r>
              <a:rPr lang="zh-CN" altLang="en-US"/>
              <a:t>，</a:t>
            </a:r>
            <a:r>
              <a:rPr lang="en-US" altLang="zh-CN"/>
              <a:t>64</a:t>
            </a:r>
            <a:r>
              <a:rPr lang="zh-CN" altLang="en-US"/>
              <a:t>，</a:t>
            </a:r>
            <a:r>
              <a:rPr lang="en-US" altLang="zh-CN"/>
              <a:t>84</a:t>
            </a:r>
            <a:r>
              <a:rPr lang="zh-CN" altLang="en-US"/>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15303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015740"/>
            <a:ext cx="4729480" cy="4364355"/>
          </a:xfrm>
          <a:prstGeom prst="rect">
            <a:avLst/>
          </a:prstGeom>
        </p:spPr>
      </p:pic>
      <p:sp>
        <p:nvSpPr>
          <p:cNvPr id="4" name="矩形 3"/>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9453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05</a:t>
            </a:r>
          </a:p>
        </p:txBody>
      </p:sp>
      <p:sp>
        <p:nvSpPr>
          <p:cNvPr id="13" name="标题 12"/>
          <p:cNvSpPr>
            <a:spLocks noGrp="1"/>
          </p:cNvSpPr>
          <p:nvPr>
            <p:custDataLst>
              <p:tags r:id="rId3"/>
            </p:custDataLst>
          </p:nvPr>
        </p:nvSpPr>
        <p:spPr>
          <a:xfrm>
            <a:off x="7070724" y="307308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a:lstStyle>
          <a:p>
            <a:pPr algn="l"/>
            <a:r>
              <a:rPr lang="zh-CN" altLang="en-US" sz="4000" dirty="0">
                <a:latin typeface="+mj-ea"/>
                <a:ea typeface="微软雅黑" panose="020B0503020204020204" pitchFamily="34" charset="-122"/>
                <a:cs typeface="+mj-ea"/>
              </a:rPr>
              <a:t>思路创新与拓展</a:t>
            </a:r>
          </a:p>
        </p:txBody>
      </p:sp>
      <p:pic>
        <p:nvPicPr>
          <p:cNvPr id="18" name="图片 17" descr="logo-15"/>
          <p:cNvPicPr>
            <a:picLocks noChangeAspect="1"/>
          </p:cNvPicPr>
          <p:nvPr/>
        </p:nvPicPr>
        <p:blipFill>
          <a:blip r:embed="rId7"/>
          <a:stretch>
            <a:fillRect/>
          </a:stretch>
        </p:blipFill>
        <p:spPr>
          <a:xfrm>
            <a:off x="1215390" y="2663190"/>
            <a:ext cx="2785745" cy="1563370"/>
          </a:xfrm>
          <a:prstGeom prst="rect">
            <a:avLst/>
          </a:prstGeom>
        </p:spPr>
      </p:pic>
      <p:cxnSp>
        <p:nvCxnSpPr>
          <p:cNvPr id="19" name="直接连接符 18"/>
          <p:cNvCxnSpPr/>
          <p:nvPr/>
        </p:nvCxnSpPr>
        <p:spPr>
          <a:xfrm>
            <a:off x="4196080" y="2765425"/>
            <a:ext cx="0" cy="1451610"/>
          </a:xfrm>
          <a:prstGeom prst="line">
            <a:avLst/>
          </a:prstGeom>
          <a:ln w="9525">
            <a:solidFill>
              <a:srgbClr val="BD934E"/>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86277" y="1943099"/>
            <a:ext cx="2387600" cy="3720791"/>
            <a:chOff x="977900" y="1943100"/>
            <a:chExt cx="2387600" cy="3720791"/>
          </a:xfrm>
        </p:grpSpPr>
        <p:sp>
          <p:nvSpPr>
            <p:cNvPr id="2" name="矩形 1"/>
            <p:cNvSpPr/>
            <p:nvPr/>
          </p:nvSpPr>
          <p:spPr>
            <a:xfrm>
              <a:off x="977900" y="1943100"/>
              <a:ext cx="2387600" cy="3581400"/>
            </a:xfrm>
            <a:prstGeom prst="rect">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矩形 40"/>
            <p:cNvSpPr/>
            <p:nvPr/>
          </p:nvSpPr>
          <p:spPr>
            <a:xfrm>
              <a:off x="1257463" y="3532939"/>
              <a:ext cx="1828474" cy="10214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从</a:t>
              </a:r>
              <a:r>
                <a:rPr lang="en-US" altLang="zh-CN" sz="1600" dirty="0">
                  <a:solidFill>
                    <a:schemeClr val="bg1"/>
                  </a:solidFill>
                  <a:latin typeface="微软雅黑" panose="020B0503020204020204" pitchFamily="34" charset="-122"/>
                  <a:ea typeface="微软雅黑" panose="020B0503020204020204" pitchFamily="34" charset="-122"/>
                </a:rPr>
                <a:t>GAN</a:t>
              </a:r>
              <a:r>
                <a:rPr lang="zh-CN" altLang="en-US" sz="1600" dirty="0">
                  <a:solidFill>
                    <a:schemeClr val="bg1"/>
                  </a:solidFill>
                  <a:latin typeface="微软雅黑" panose="020B0503020204020204" pitchFamily="34" charset="-122"/>
                  <a:ea typeface="微软雅黑" panose="020B0503020204020204" pitchFamily="34" charset="-122"/>
                </a:rPr>
                <a:t>到</a:t>
              </a:r>
              <a:r>
                <a:rPr lang="en-US" altLang="zh-CN" sz="1600" dirty="0" err="1">
                  <a:solidFill>
                    <a:schemeClr val="bg1"/>
                  </a:solidFill>
                  <a:latin typeface="微软雅黑" panose="020B0503020204020204" pitchFamily="34" charset="-122"/>
                  <a:ea typeface="微软雅黑" panose="020B0503020204020204" pitchFamily="34" charset="-122"/>
                </a:rPr>
                <a:t>CycleGAN</a:t>
              </a:r>
              <a:r>
                <a:rPr lang="zh-CN" altLang="en-US" sz="1600" dirty="0">
                  <a:solidFill>
                    <a:schemeClr val="bg1"/>
                  </a:solidFill>
                  <a:latin typeface="微软雅黑" panose="020B0503020204020204" pitchFamily="34" charset="-122"/>
                  <a:ea typeface="微软雅黑" panose="020B0503020204020204" pitchFamily="34" charset="-122"/>
                </a:rPr>
                <a:t>，从图片到音乐。</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3" name="TextBox 2"/>
            <p:cNvSpPr txBox="1"/>
            <p:nvPr>
              <p:custDataLst>
                <p:tags r:id="rId4"/>
              </p:custDataLst>
            </p:nvPr>
          </p:nvSpPr>
          <p:spPr>
            <a:xfrm>
              <a:off x="1676400" y="2247223"/>
              <a:ext cx="990600" cy="826486"/>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90204" pitchFamily="34" charset="0"/>
                  <a:ea typeface="微软雅黑" panose="020B0503020204020204" pitchFamily="34" charset="-122"/>
                  <a:cs typeface="Arial" panose="020B0604020202090204" pitchFamily="34" charset="0"/>
                  <a:sym typeface="+mn-lt"/>
                </a:rPr>
                <a:t>01</a:t>
              </a:r>
            </a:p>
          </p:txBody>
        </p:sp>
        <p:sp>
          <p:nvSpPr>
            <p:cNvPr id="3" name="任意多边形: 形状 2"/>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矩形 57"/>
            <p:cNvSpPr/>
            <p:nvPr/>
          </p:nvSpPr>
          <p:spPr>
            <a:xfrm>
              <a:off x="977900" y="5525544"/>
              <a:ext cx="2387600" cy="138347"/>
            </a:xfrm>
            <a:prstGeom prst="rect">
              <a:avLst/>
            </a:prstGeom>
            <a:solidFill>
              <a:srgbClr val="BD934E"/>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59" name="组合 58"/>
          <p:cNvGrpSpPr/>
          <p:nvPr/>
        </p:nvGrpSpPr>
        <p:grpSpPr>
          <a:xfrm>
            <a:off x="4539121" y="1943099"/>
            <a:ext cx="2387600" cy="3720791"/>
            <a:chOff x="977900" y="1943100"/>
            <a:chExt cx="2387600" cy="3581400"/>
          </a:xfrm>
        </p:grpSpPr>
        <p:sp>
          <p:nvSpPr>
            <p:cNvPr id="60" name="矩形 59"/>
            <p:cNvSpPr/>
            <p:nvPr/>
          </p:nvSpPr>
          <p:spPr>
            <a:xfrm>
              <a:off x="977900" y="1943100"/>
              <a:ext cx="2387600" cy="3581400"/>
            </a:xfrm>
            <a:prstGeom prst="rect">
              <a:avLst/>
            </a:prstGeom>
            <a:solidFill>
              <a:srgbClr val="B88F4D"/>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257463" y="3532939"/>
              <a:ext cx="1828474" cy="3669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失败的训练过程</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2" name="TextBox 2"/>
            <p:cNvSpPr txBox="1"/>
            <p:nvPr>
              <p:custDataLst>
                <p:tags r:id="rId3"/>
              </p:custDataLst>
            </p:nvPr>
          </p:nvSpPr>
          <p:spPr>
            <a:xfrm>
              <a:off x="1676400" y="2247223"/>
              <a:ext cx="990600" cy="826486"/>
            </a:xfrm>
            <a:prstGeom prst="rect">
              <a:avLst/>
            </a:prstGeom>
            <a:noFill/>
          </p:spPr>
          <p:txBody>
            <a:bodyPr wrap="square" lIns="91440" tIns="45720" rIns="91440" bIns="45720" rtlCol="0" anchor="ctr"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90204" pitchFamily="34" charset="0"/>
                  <a:ea typeface="微软雅黑" panose="020B0503020204020204" pitchFamily="34" charset="-122"/>
                  <a:cs typeface="Arial" panose="020B0604020202090204" pitchFamily="34" charset="0"/>
                  <a:sym typeface="+mn-lt"/>
                </a:rPr>
                <a:t>02</a:t>
              </a:r>
            </a:p>
          </p:txBody>
        </p:sp>
        <p:sp>
          <p:nvSpPr>
            <p:cNvPr id="63" name="任意多边形: 形状 62"/>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8091965" y="1943099"/>
            <a:ext cx="2387600" cy="3720791"/>
            <a:chOff x="977900" y="1943100"/>
            <a:chExt cx="2387600" cy="3720791"/>
          </a:xfrm>
        </p:grpSpPr>
        <p:sp>
          <p:nvSpPr>
            <p:cNvPr id="66" name="矩形 65"/>
            <p:cNvSpPr/>
            <p:nvPr/>
          </p:nvSpPr>
          <p:spPr>
            <a:xfrm>
              <a:off x="977900" y="1943100"/>
              <a:ext cx="2387600" cy="3581400"/>
            </a:xfrm>
            <a:prstGeom prst="rect">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7" name="矩形 66"/>
            <p:cNvSpPr/>
            <p:nvPr/>
          </p:nvSpPr>
          <p:spPr>
            <a:xfrm>
              <a:off x="1257463" y="3532939"/>
              <a:ext cx="1828474" cy="381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错误分析</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8" name="TextBox 2"/>
            <p:cNvSpPr txBox="1"/>
            <p:nvPr>
              <p:custDataLst>
                <p:tags r:id="rId2"/>
              </p:custDataLst>
            </p:nvPr>
          </p:nvSpPr>
          <p:spPr>
            <a:xfrm>
              <a:off x="1676400" y="2247223"/>
              <a:ext cx="990600" cy="826486"/>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90204" pitchFamily="34" charset="0"/>
                  <a:ea typeface="微软雅黑" panose="020B0503020204020204" pitchFamily="34" charset="-122"/>
                  <a:cs typeface="Arial" panose="020B0604020202090204" pitchFamily="34" charset="0"/>
                  <a:sym typeface="+mn-lt"/>
                </a:rPr>
                <a:t>03</a:t>
              </a:r>
            </a:p>
          </p:txBody>
        </p:sp>
        <p:sp>
          <p:nvSpPr>
            <p:cNvPr id="69" name="任意多边形: 形状 68"/>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矩形 69"/>
            <p:cNvSpPr/>
            <p:nvPr/>
          </p:nvSpPr>
          <p:spPr>
            <a:xfrm>
              <a:off x="977900" y="5525544"/>
              <a:ext cx="2387600" cy="138347"/>
            </a:xfrm>
            <a:prstGeom prst="rect">
              <a:avLst/>
            </a:prstGeom>
            <a:solidFill>
              <a:srgbClr val="BD934E"/>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5" name="矩形 24"/>
          <p:cNvSpPr/>
          <p:nvPr/>
        </p:nvSpPr>
        <p:spPr>
          <a:xfrm>
            <a:off x="4977746" y="450243"/>
            <a:ext cx="1383712" cy="400110"/>
          </a:xfrm>
          <a:prstGeom prst="rect">
            <a:avLst/>
          </a:prstGeom>
        </p:spPr>
        <p:txBody>
          <a:bodyPr wrap="none">
            <a:spAutoFit/>
          </a:bodyPr>
          <a:lstStyle/>
          <a:p>
            <a:pPr lvl="0"/>
            <a:r>
              <a:rPr lang="en-US" altLang="zh-CN" sz="2000" dirty="0" err="1">
                <a:solidFill>
                  <a:srgbClr val="BD934E"/>
                </a:solidFill>
              </a:rPr>
              <a:t>CycleGAN</a:t>
            </a:r>
            <a:endParaRPr lang="zh-CN" altLang="en-US" sz="2000" dirty="0">
              <a:solidFill>
                <a:srgbClr val="BD934E"/>
              </a:solidFill>
            </a:endParaRPr>
          </a:p>
        </p:txBody>
      </p:sp>
      <p:pic>
        <p:nvPicPr>
          <p:cNvPr id="26" name="图片 25" descr="G:\2021\校庆\PPT\logo-08.pnglogo-08"/>
          <p:cNvPicPr>
            <a:picLocks noChangeAspect="1"/>
          </p:cNvPicPr>
          <p:nvPr/>
        </p:nvPicPr>
        <p:blipFill>
          <a:blip r:embed="rId7"/>
          <a:srcRect/>
          <a:stretch>
            <a:fillRect/>
          </a:stretch>
        </p:blipFill>
        <p:spPr>
          <a:xfrm rot="17197349" flipH="1">
            <a:off x="4494838" y="468682"/>
            <a:ext cx="525802" cy="48431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0800000">
            <a:off x="715199" y="1277253"/>
            <a:ext cx="11049737" cy="5065490"/>
          </a:xfrm>
          <a:prstGeom prst="rect">
            <a:avLst/>
          </a:prstGeom>
          <a:solidFill>
            <a:srgbClr val="0070C0"/>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5045" y="1032026"/>
            <a:ext cx="11049287" cy="5310717"/>
          </a:xfrm>
          <a:prstGeom prst="rect">
            <a:avLst/>
          </a:prstGeom>
        </p:spPr>
      </p:pic>
      <p:sp>
        <p:nvSpPr>
          <p:cNvPr id="19" name="矩形 18"/>
          <p:cNvSpPr/>
          <p:nvPr/>
        </p:nvSpPr>
        <p:spPr>
          <a:xfrm>
            <a:off x="4977746" y="450243"/>
            <a:ext cx="3692036" cy="400110"/>
          </a:xfrm>
          <a:prstGeom prst="rect">
            <a:avLst/>
          </a:prstGeom>
        </p:spPr>
        <p:txBody>
          <a:bodyPr wrap="none">
            <a:spAutoFit/>
          </a:bodyPr>
          <a:lstStyle/>
          <a:p>
            <a:pPr lvl="0"/>
            <a:r>
              <a:rPr lang="en-US" altLang="zh-CN" sz="2000" dirty="0" err="1">
                <a:solidFill>
                  <a:srgbClr val="BD934E"/>
                </a:solidFill>
              </a:rPr>
              <a:t>CycleGAN</a:t>
            </a:r>
            <a:r>
              <a:rPr lang="zh-CN" altLang="en-US" sz="2000" dirty="0">
                <a:solidFill>
                  <a:srgbClr val="BD934E"/>
                </a:solidFill>
              </a:rPr>
              <a:t>在图片中实现的效果</a:t>
            </a:r>
          </a:p>
        </p:txBody>
      </p:sp>
      <p:pic>
        <p:nvPicPr>
          <p:cNvPr id="20" name="图片 19" descr="G:\2021\校庆\PPT\logo-08.pnglogo-08"/>
          <p:cNvPicPr>
            <a:picLocks noChangeAspect="1"/>
          </p:cNvPicPr>
          <p:nvPr/>
        </p:nvPicPr>
        <p:blipFill>
          <a:blip r:embed="rId5"/>
          <a:srcRect/>
          <a:stretch>
            <a:fillRect/>
          </a:stretch>
        </p:blipFill>
        <p:spPr>
          <a:xfrm rot="17197349" flipH="1">
            <a:off x="4494838" y="468682"/>
            <a:ext cx="525802" cy="48431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1142234" y="333578"/>
            <a:ext cx="9574979" cy="3867996"/>
            <a:chOff x="744538" y="713693"/>
            <a:chExt cx="9574979" cy="3867996"/>
          </a:xfrm>
        </p:grpSpPr>
        <p:grpSp>
          <p:nvGrpSpPr>
            <p:cNvPr id="84" name="组合 83"/>
            <p:cNvGrpSpPr/>
            <p:nvPr/>
          </p:nvGrpSpPr>
          <p:grpSpPr>
            <a:xfrm>
              <a:off x="1013251" y="713693"/>
              <a:ext cx="9306266" cy="3867996"/>
              <a:chOff x="1013251" y="713693"/>
              <a:chExt cx="9306266" cy="3867996"/>
            </a:xfrm>
          </p:grpSpPr>
          <p:grpSp>
            <p:nvGrpSpPr>
              <p:cNvPr id="7" name="组合 6"/>
              <p:cNvGrpSpPr/>
              <p:nvPr/>
            </p:nvGrpSpPr>
            <p:grpSpPr>
              <a:xfrm>
                <a:off x="2862717" y="1576951"/>
                <a:ext cx="1337323" cy="1011265"/>
                <a:chOff x="3188181" y="1476213"/>
                <a:chExt cx="1610827" cy="817200"/>
              </a:xfrm>
            </p:grpSpPr>
            <p:sp>
              <p:nvSpPr>
                <p:cNvPr id="2" name="梯形 1"/>
                <p:cNvSpPr/>
                <p:nvPr/>
              </p:nvSpPr>
              <p:spPr>
                <a:xfrm rot="5400000">
                  <a:off x="3182288" y="1482106"/>
                  <a:ext cx="817200" cy="805414"/>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3" name="梯形 2"/>
                <p:cNvSpPr/>
                <p:nvPr/>
              </p:nvSpPr>
              <p:spPr>
                <a:xfrm rot="16200000">
                  <a:off x="3987701" y="1482106"/>
                  <a:ext cx="817200" cy="805414"/>
                </a:xfrm>
                <a:prstGeom prst="trapezoi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grpSp>
          <p:grpSp>
            <p:nvGrpSpPr>
              <p:cNvPr id="6" name="组合 5"/>
              <p:cNvGrpSpPr/>
              <p:nvPr/>
            </p:nvGrpSpPr>
            <p:grpSpPr>
              <a:xfrm>
                <a:off x="7137410" y="1576949"/>
                <a:ext cx="1337325" cy="1011266"/>
                <a:chOff x="6772957" y="2155555"/>
                <a:chExt cx="1610827" cy="817200"/>
              </a:xfrm>
            </p:grpSpPr>
            <p:sp>
              <p:nvSpPr>
                <p:cNvPr id="4" name="梯形 3"/>
                <p:cNvSpPr/>
                <p:nvPr/>
              </p:nvSpPr>
              <p:spPr>
                <a:xfrm rot="16200000">
                  <a:off x="7572477" y="2161448"/>
                  <a:ext cx="817200" cy="805414"/>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5" name="梯形 4"/>
                <p:cNvSpPr/>
                <p:nvPr/>
              </p:nvSpPr>
              <p:spPr>
                <a:xfrm rot="5400000">
                  <a:off x="6767064" y="2161448"/>
                  <a:ext cx="817200" cy="805414"/>
                </a:xfrm>
                <a:prstGeom prst="trapezoi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gr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7766"/>
              <a:stretch>
                <a:fillRect/>
              </a:stretch>
            </p:blipFill>
            <p:spPr>
              <a:xfrm>
                <a:off x="1013251" y="1576948"/>
                <a:ext cx="1057300" cy="1011267"/>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7766"/>
              <a:stretch>
                <a:fillRect/>
              </a:stretch>
            </p:blipFill>
            <p:spPr>
              <a:xfrm>
                <a:off x="9262217" y="1576948"/>
                <a:ext cx="1057300" cy="1011267"/>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2206" y="1576949"/>
                <a:ext cx="1348356" cy="1011267"/>
              </a:xfrm>
              <a:prstGeom prst="rect">
                <a:avLst/>
              </a:prstGeom>
            </p:spPr>
          </p:pic>
          <p:sp>
            <p:nvSpPr>
              <p:cNvPr id="13" name="梯形 12"/>
              <p:cNvSpPr/>
              <p:nvPr/>
            </p:nvSpPr>
            <p:spPr>
              <a:xfrm rot="16200000">
                <a:off x="2890134" y="3414134"/>
                <a:ext cx="1282490" cy="1052619"/>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箭头: 右 13"/>
              <p:cNvSpPr/>
              <p:nvPr/>
            </p:nvSpPr>
            <p:spPr>
              <a:xfrm>
                <a:off x="2070551" y="2036862"/>
                <a:ext cx="787481"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箭头: 右 14"/>
              <p:cNvSpPr/>
              <p:nvPr/>
            </p:nvSpPr>
            <p:spPr>
              <a:xfrm>
                <a:off x="4195359" y="2033114"/>
                <a:ext cx="787481"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箭头: 右 15"/>
              <p:cNvSpPr/>
              <p:nvPr/>
            </p:nvSpPr>
            <p:spPr>
              <a:xfrm>
                <a:off x="6345246" y="2078833"/>
                <a:ext cx="787481"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箭头: 右 16"/>
              <p:cNvSpPr/>
              <p:nvPr/>
            </p:nvSpPr>
            <p:spPr>
              <a:xfrm>
                <a:off x="8474736" y="2078833"/>
                <a:ext cx="787481"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0" name="连接符: 曲线 19"/>
              <p:cNvCxnSpPr>
                <a:stCxn id="12" idx="2"/>
              </p:cNvCxnSpPr>
              <p:nvPr/>
            </p:nvCxnSpPr>
            <p:spPr>
              <a:xfrm rot="5400000">
                <a:off x="4185924" y="2459982"/>
                <a:ext cx="1352227" cy="1608694"/>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flipV="1">
                <a:off x="1541901" y="1215574"/>
                <a:ext cx="8316788" cy="1"/>
              </a:xfrm>
              <a:prstGeom prst="line">
                <a:avLst/>
              </a:prstGeom>
            </p:spPr>
            <p:style>
              <a:lnRef idx="1">
                <a:schemeClr val="dk1"/>
              </a:lnRef>
              <a:fillRef idx="0">
                <a:schemeClr val="dk1"/>
              </a:fillRef>
              <a:effectRef idx="0">
                <a:schemeClr val="dk1"/>
              </a:effectRef>
              <a:fontRef idx="minor">
                <a:schemeClr val="tx1"/>
              </a:fontRef>
            </p:style>
          </p:cxnSp>
          <p:cxnSp>
            <p:nvCxnSpPr>
              <p:cNvPr id="45" name="直接箭头连接符 44"/>
              <p:cNvCxnSpPr>
                <a:endCxn id="9" idx="0"/>
              </p:cNvCxnSpPr>
              <p:nvPr/>
            </p:nvCxnSpPr>
            <p:spPr>
              <a:xfrm>
                <a:off x="1541901" y="1224366"/>
                <a:ext cx="0" cy="3525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p:cNvCxnSpPr/>
              <p:nvPr/>
            </p:nvCxnSpPr>
            <p:spPr>
              <a:xfrm>
                <a:off x="9858689" y="1215574"/>
                <a:ext cx="0" cy="3525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矩形 76"/>
              <p:cNvSpPr/>
              <p:nvPr/>
            </p:nvSpPr>
            <p:spPr>
              <a:xfrm>
                <a:off x="2779401" y="1763585"/>
                <a:ext cx="1544142" cy="584775"/>
              </a:xfrm>
              <a:prstGeom prst="rect">
                <a:avLst/>
              </a:prstGeom>
              <a:noFill/>
            </p:spPr>
            <p:txBody>
              <a:bodyPr wrap="squar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G_A2B</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78" name="矩形 77"/>
              <p:cNvSpPr/>
              <p:nvPr/>
            </p:nvSpPr>
            <p:spPr>
              <a:xfrm>
                <a:off x="7057449" y="1786445"/>
                <a:ext cx="1544142" cy="584775"/>
              </a:xfrm>
              <a:prstGeom prst="rect">
                <a:avLst/>
              </a:prstGeom>
              <a:noFill/>
            </p:spPr>
            <p:txBody>
              <a:bodyPr wrap="squar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G_B2A</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80" name="矩形 79"/>
              <p:cNvSpPr/>
              <p:nvPr/>
            </p:nvSpPr>
            <p:spPr>
              <a:xfrm>
                <a:off x="3005068" y="3648055"/>
                <a:ext cx="1052620" cy="584775"/>
              </a:xfrm>
              <a:prstGeom prst="rect">
                <a:avLst/>
              </a:prstGeom>
              <a:noFill/>
            </p:spPr>
            <p:txBody>
              <a:bodyPr wrap="squar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D_B</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81" name="矩形 80"/>
              <p:cNvSpPr/>
              <p:nvPr/>
            </p:nvSpPr>
            <p:spPr>
              <a:xfrm>
                <a:off x="4793883" y="713693"/>
                <a:ext cx="1619353" cy="584775"/>
              </a:xfrm>
              <a:prstGeom prst="rect">
                <a:avLst/>
              </a:prstGeom>
              <a:noFill/>
            </p:spPr>
            <p:txBody>
              <a:bodyPr wrap="non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L1 Loss</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grpSp>
        <p:sp>
          <p:nvSpPr>
            <p:cNvPr id="85" name="矩形 84"/>
            <p:cNvSpPr/>
            <p:nvPr/>
          </p:nvSpPr>
          <p:spPr>
            <a:xfrm>
              <a:off x="744538" y="2772499"/>
              <a:ext cx="1915909"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Cycle</a:t>
              </a:r>
              <a:endParaRPr lang="zh-CN" altLang="en-US" sz="5400" dirty="0">
                <a:ln w="0"/>
                <a:solidFill>
                  <a:schemeClr val="accent1"/>
                </a:solidFill>
                <a:effectLst>
                  <a:outerShdw blurRad="38100" dist="25400" dir="5400000" algn="ctr" rotWithShape="0">
                    <a:srgbClr val="6E747A">
                      <a:alpha val="43000"/>
                    </a:srgbClr>
                  </a:outerShdw>
                </a:effectLst>
              </a:endParaRPr>
            </a:p>
          </p:txBody>
        </p:sp>
      </p:grpSp>
      <p:grpSp>
        <p:nvGrpSpPr>
          <p:cNvPr id="87" name="组合 86"/>
          <p:cNvGrpSpPr/>
          <p:nvPr/>
        </p:nvGrpSpPr>
        <p:grpSpPr>
          <a:xfrm>
            <a:off x="6139002" y="3429000"/>
            <a:ext cx="5603485" cy="2804890"/>
            <a:chOff x="5897719" y="3457122"/>
            <a:chExt cx="5603485" cy="2804890"/>
          </a:xfrm>
        </p:grpSpPr>
        <p:grpSp>
          <p:nvGrpSpPr>
            <p:cNvPr id="83" name="组合 82"/>
            <p:cNvGrpSpPr/>
            <p:nvPr/>
          </p:nvGrpSpPr>
          <p:grpSpPr>
            <a:xfrm>
              <a:off x="5897719" y="3457122"/>
              <a:ext cx="5603485" cy="1884678"/>
              <a:chOff x="5603560" y="3757747"/>
              <a:chExt cx="5603485" cy="1884678"/>
            </a:xfrm>
          </p:grpSpPr>
          <p:grpSp>
            <p:nvGrpSpPr>
              <p:cNvPr id="22" name="组合 21"/>
              <p:cNvGrpSpPr/>
              <p:nvPr/>
            </p:nvGrpSpPr>
            <p:grpSpPr>
              <a:xfrm>
                <a:off x="7738566" y="4631160"/>
                <a:ext cx="1337323" cy="1011265"/>
                <a:chOff x="3188181" y="1476213"/>
                <a:chExt cx="1610827" cy="817200"/>
              </a:xfrm>
            </p:grpSpPr>
            <p:sp>
              <p:nvSpPr>
                <p:cNvPr id="23" name="梯形 22"/>
                <p:cNvSpPr/>
                <p:nvPr/>
              </p:nvSpPr>
              <p:spPr>
                <a:xfrm rot="5400000">
                  <a:off x="3182288" y="1482106"/>
                  <a:ext cx="817200" cy="805414"/>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24" name="梯形 23"/>
                <p:cNvSpPr/>
                <p:nvPr/>
              </p:nvSpPr>
              <p:spPr>
                <a:xfrm rot="16200000">
                  <a:off x="3987701" y="1482106"/>
                  <a:ext cx="817200" cy="805414"/>
                </a:xfrm>
                <a:prstGeom prst="trapezoi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grpSp>
          <p:sp>
            <p:nvSpPr>
              <p:cNvPr id="26" name="箭头: 右 25"/>
              <p:cNvSpPr/>
              <p:nvPr/>
            </p:nvSpPr>
            <p:spPr>
              <a:xfrm>
                <a:off x="6946400" y="5091071"/>
                <a:ext cx="787481"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7" name="箭头: 右 26"/>
              <p:cNvSpPr/>
              <p:nvPr/>
            </p:nvSpPr>
            <p:spPr>
              <a:xfrm>
                <a:off x="9071208" y="5087323"/>
                <a:ext cx="787481"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3560" y="4581689"/>
                <a:ext cx="1348356" cy="1011267"/>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58689" y="4627408"/>
                <a:ext cx="1348356" cy="1011267"/>
              </a:xfrm>
              <a:prstGeom prst="rect">
                <a:avLst/>
              </a:prstGeom>
            </p:spPr>
          </p:pic>
          <p:cxnSp>
            <p:nvCxnSpPr>
              <p:cNvPr id="52" name="直接连接符 51"/>
              <p:cNvCxnSpPr/>
              <p:nvPr/>
            </p:nvCxnSpPr>
            <p:spPr>
              <a:xfrm flipV="1">
                <a:off x="6258596" y="4269783"/>
                <a:ext cx="4240360" cy="2"/>
              </a:xfrm>
              <a:prstGeom prst="line">
                <a:avLst/>
              </a:prstGeom>
            </p:spPr>
            <p:style>
              <a:lnRef idx="1">
                <a:schemeClr val="dk1"/>
              </a:lnRef>
              <a:fillRef idx="0">
                <a:schemeClr val="dk1"/>
              </a:fillRef>
              <a:effectRef idx="0">
                <a:schemeClr val="dk1"/>
              </a:effectRef>
              <a:fontRef idx="minor">
                <a:schemeClr val="tx1"/>
              </a:fontRef>
            </p:style>
          </p:cxnSp>
          <p:cxnSp>
            <p:nvCxnSpPr>
              <p:cNvPr id="53" name="直接箭头连接符 52"/>
              <p:cNvCxnSpPr/>
              <p:nvPr/>
            </p:nvCxnSpPr>
            <p:spPr>
              <a:xfrm>
                <a:off x="6258596" y="4269783"/>
                <a:ext cx="0" cy="3119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p:cNvCxnSpPr/>
              <p:nvPr/>
            </p:nvCxnSpPr>
            <p:spPr>
              <a:xfrm>
                <a:off x="10498956" y="4269783"/>
                <a:ext cx="0" cy="3525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9" name="矩形 78"/>
              <p:cNvSpPr/>
              <p:nvPr/>
            </p:nvSpPr>
            <p:spPr>
              <a:xfrm>
                <a:off x="7625790" y="4840653"/>
                <a:ext cx="1544142" cy="584775"/>
              </a:xfrm>
              <a:prstGeom prst="rect">
                <a:avLst/>
              </a:prstGeom>
              <a:noFill/>
            </p:spPr>
            <p:txBody>
              <a:bodyPr wrap="square" lIns="91440" tIns="45720" rIns="91440" bIns="45720">
                <a:spAutoFit/>
              </a:bodyPr>
              <a:lstStyle/>
              <a:p>
                <a:pPr algn="ctr"/>
                <a:r>
                  <a:rPr lang="en-US" altLang="zh-CN" sz="3200" dirty="0">
                    <a:ln w="0"/>
                    <a:effectLst>
                      <a:outerShdw blurRad="38100" dist="19050" dir="2700000" algn="tl" rotWithShape="0">
                        <a:schemeClr val="dk1">
                          <a:alpha val="40000"/>
                        </a:schemeClr>
                      </a:outerShdw>
                    </a:effectLst>
                  </a:rPr>
                  <a:t>G_A2B</a:t>
                </a:r>
                <a:endParaRPr lang="zh-CN" altLang="en-US" sz="3200" dirty="0">
                  <a:ln w="0"/>
                  <a:effectLst>
                    <a:outerShdw blurRad="38100" dist="19050" dir="2700000" algn="tl" rotWithShape="0">
                      <a:schemeClr val="dk1">
                        <a:alpha val="40000"/>
                      </a:schemeClr>
                    </a:outerShdw>
                  </a:effectLst>
                </a:endParaRPr>
              </a:p>
            </p:txBody>
          </p:sp>
          <p:sp>
            <p:nvSpPr>
              <p:cNvPr id="82" name="矩形 81"/>
              <p:cNvSpPr/>
              <p:nvPr/>
            </p:nvSpPr>
            <p:spPr>
              <a:xfrm>
                <a:off x="7625790" y="3757747"/>
                <a:ext cx="1619353" cy="584775"/>
              </a:xfrm>
              <a:prstGeom prst="rect">
                <a:avLst/>
              </a:prstGeom>
              <a:noFill/>
            </p:spPr>
            <p:txBody>
              <a:bodyPr wrap="none" lIns="91440" tIns="45720" rIns="91440" bIns="45720">
                <a:spAutoFit/>
              </a:bodyPr>
              <a:lstStyle/>
              <a:p>
                <a:pPr algn="ctr"/>
                <a:r>
                  <a:rPr lang="en-US" altLang="zh-CN" sz="3200" dirty="0">
                    <a:ln w="0"/>
                    <a:effectLst>
                      <a:outerShdw blurRad="38100" dist="19050" dir="2700000" algn="tl" rotWithShape="0">
                        <a:schemeClr val="dk1">
                          <a:alpha val="40000"/>
                        </a:schemeClr>
                      </a:outerShdw>
                    </a:effectLst>
                  </a:rPr>
                  <a:t>L1 Loss</a:t>
                </a:r>
                <a:endParaRPr lang="zh-CN" altLang="en-US" sz="3200" dirty="0">
                  <a:ln w="0"/>
                  <a:effectLst>
                    <a:outerShdw blurRad="38100" dist="19050" dir="2700000" algn="tl" rotWithShape="0">
                      <a:schemeClr val="dk1">
                        <a:alpha val="40000"/>
                      </a:schemeClr>
                    </a:outerShdw>
                  </a:effectLst>
                </a:endParaRPr>
              </a:p>
            </p:txBody>
          </p:sp>
        </p:grpSp>
        <p:sp>
          <p:nvSpPr>
            <p:cNvPr id="86" name="矩形 85"/>
            <p:cNvSpPr/>
            <p:nvPr/>
          </p:nvSpPr>
          <p:spPr>
            <a:xfrm>
              <a:off x="7521602" y="5338682"/>
              <a:ext cx="2416046"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Identity</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89" name="组合 88"/>
          <p:cNvGrpSpPr/>
          <p:nvPr/>
        </p:nvGrpSpPr>
        <p:grpSpPr>
          <a:xfrm>
            <a:off x="581266" y="4023602"/>
            <a:ext cx="3604756" cy="2135871"/>
            <a:chOff x="1887176" y="1780605"/>
            <a:chExt cx="2665493" cy="1421043"/>
          </a:xfrm>
        </p:grpSpPr>
        <p:sp>
          <p:nvSpPr>
            <p:cNvPr id="90" name="矩形 89"/>
            <p:cNvSpPr/>
            <p:nvPr/>
          </p:nvSpPr>
          <p:spPr>
            <a:xfrm>
              <a:off x="1909307" y="2309104"/>
              <a:ext cx="2643362" cy="892544"/>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使用两个不同类的数据集，其中的数据不必要完全对应。</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定义了两个生成器和两个判别器</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1" name="矩形 90"/>
            <p:cNvSpPr/>
            <p:nvPr/>
          </p:nvSpPr>
          <p:spPr>
            <a:xfrm>
              <a:off x="1887176" y="1780605"/>
              <a:ext cx="1691554" cy="461665"/>
            </a:xfrm>
            <a:prstGeom prst="rect">
              <a:avLst/>
            </a:prstGeom>
            <a:noFill/>
          </p:spPr>
          <p:txBody>
            <a:bodyPr wrap="none" rtlCol="0">
              <a:spAutoFit/>
            </a:bodyPr>
            <a:lstStyle/>
            <a:p>
              <a:pPr lvl="0"/>
              <a:r>
                <a:rPr lang="en-US" altLang="zh-CN" sz="2400" dirty="0" err="1">
                  <a:solidFill>
                    <a:schemeClr val="tx1">
                      <a:lumMod val="85000"/>
                      <a:lumOff val="15000"/>
                    </a:schemeClr>
                  </a:solidFill>
                </a:rPr>
                <a:t>CycleGAN</a:t>
              </a:r>
              <a:r>
                <a:rPr lang="zh-CN" altLang="en-US" sz="2400" dirty="0">
                  <a:solidFill>
                    <a:schemeClr val="tx1">
                      <a:lumMod val="85000"/>
                      <a:lumOff val="15000"/>
                    </a:schemeClr>
                  </a:solidFill>
                </a:rPr>
                <a:t>架构</a:t>
              </a:r>
              <a:endParaRPr lang="en-US" altLang="zh-CN" sz="2400" dirty="0">
                <a:solidFill>
                  <a:schemeClr val="tx1">
                    <a:lumMod val="85000"/>
                    <a:lumOff val="15000"/>
                  </a:schemeClr>
                </a:solidFill>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0800000">
            <a:off x="715199" y="1277253"/>
            <a:ext cx="11049737" cy="5065490"/>
          </a:xfrm>
          <a:prstGeom prst="rect">
            <a:avLst/>
          </a:prstGeom>
          <a:solidFill>
            <a:schemeClr val="bg2"/>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5045" y="1446255"/>
            <a:ext cx="11049287" cy="4482258"/>
          </a:xfrm>
          <a:prstGeom prst="rect">
            <a:avLst/>
          </a:prstGeom>
        </p:spPr>
      </p:pic>
      <p:sp>
        <p:nvSpPr>
          <p:cNvPr id="19" name="矩形 18"/>
          <p:cNvSpPr/>
          <p:nvPr/>
        </p:nvSpPr>
        <p:spPr>
          <a:xfrm>
            <a:off x="4977746" y="450243"/>
            <a:ext cx="3692036" cy="400110"/>
          </a:xfrm>
          <a:prstGeom prst="rect">
            <a:avLst/>
          </a:prstGeom>
        </p:spPr>
        <p:txBody>
          <a:bodyPr wrap="none">
            <a:spAutoFit/>
          </a:bodyPr>
          <a:lstStyle/>
          <a:p>
            <a:pPr lvl="0"/>
            <a:r>
              <a:rPr lang="en-US" altLang="zh-CN" sz="2000" dirty="0" err="1">
                <a:solidFill>
                  <a:srgbClr val="BD934E"/>
                </a:solidFill>
              </a:rPr>
              <a:t>CycleGAN</a:t>
            </a:r>
            <a:r>
              <a:rPr lang="zh-CN" altLang="en-US" sz="2000" dirty="0">
                <a:solidFill>
                  <a:srgbClr val="BD934E"/>
                </a:solidFill>
              </a:rPr>
              <a:t>应用到音乐上的架构</a:t>
            </a:r>
          </a:p>
        </p:txBody>
      </p:sp>
      <p:pic>
        <p:nvPicPr>
          <p:cNvPr id="20" name="图片 19" descr="G:\2021\校庆\PPT\logo-08.pnglogo-08"/>
          <p:cNvPicPr>
            <a:picLocks noChangeAspect="1"/>
          </p:cNvPicPr>
          <p:nvPr/>
        </p:nvPicPr>
        <p:blipFill>
          <a:blip r:embed="rId5"/>
          <a:srcRect/>
          <a:stretch>
            <a:fillRect/>
          </a:stretch>
        </p:blipFill>
        <p:spPr>
          <a:xfrm rot="17197349" flipH="1">
            <a:off x="4494838" y="468682"/>
            <a:ext cx="525802" cy="48431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任意多边形: 形状 65"/>
          <p:cNvSpPr/>
          <p:nvPr/>
        </p:nvSpPr>
        <p:spPr>
          <a:xfrm>
            <a:off x="6071928" y="1596460"/>
            <a:ext cx="69688" cy="4608000"/>
          </a:xfrm>
          <a:custGeom>
            <a:avLst/>
            <a:gdLst>
              <a:gd name="connsiteX0" fmla="*/ 0 w 0"/>
              <a:gd name="connsiteY0" fmla="*/ 0 h 3977640"/>
              <a:gd name="connsiteX1" fmla="*/ 0 w 0"/>
              <a:gd name="connsiteY1" fmla="*/ 3977640 h 3977640"/>
            </a:gdLst>
            <a:ahLst/>
            <a:cxnLst>
              <a:cxn ang="0">
                <a:pos x="connsiteX0" y="connsiteY0"/>
              </a:cxn>
              <a:cxn ang="0">
                <a:pos x="connsiteX1" y="connsiteY1"/>
              </a:cxn>
            </a:cxnLst>
            <a:rect l="l" t="t" r="r" b="b"/>
            <a:pathLst>
              <a:path h="3977640">
                <a:moveTo>
                  <a:pt x="0" y="0"/>
                </a:moveTo>
                <a:lnTo>
                  <a:pt x="0" y="3977640"/>
                </a:lnTo>
              </a:path>
            </a:pathLst>
          </a:custGeom>
          <a:ln>
            <a:solidFill>
              <a:srgbClr val="BD934E"/>
            </a:solidFill>
            <a:headEnd type="triangle" w="med" len="sm"/>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85000"/>
                  <a:lumOff val="15000"/>
                </a:schemeClr>
              </a:solidFill>
            </a:endParaRPr>
          </a:p>
        </p:txBody>
      </p:sp>
      <p:grpSp>
        <p:nvGrpSpPr>
          <p:cNvPr id="5" name="组合 4"/>
          <p:cNvGrpSpPr/>
          <p:nvPr/>
        </p:nvGrpSpPr>
        <p:grpSpPr>
          <a:xfrm>
            <a:off x="7868350" y="1596460"/>
            <a:ext cx="2584308" cy="4385045"/>
            <a:chOff x="7868350" y="1596460"/>
            <a:chExt cx="2584308" cy="4385045"/>
          </a:xfrm>
        </p:grpSpPr>
        <p:grpSp>
          <p:nvGrpSpPr>
            <p:cNvPr id="53" name="组合 52"/>
            <p:cNvGrpSpPr/>
            <p:nvPr/>
          </p:nvGrpSpPr>
          <p:grpSpPr>
            <a:xfrm>
              <a:off x="7868350" y="1596460"/>
              <a:ext cx="2584308" cy="2584308"/>
              <a:chOff x="5705475" y="1200150"/>
              <a:chExt cx="1695450" cy="1695450"/>
            </a:xfrm>
          </p:grpSpPr>
          <p:sp>
            <p:nvSpPr>
              <p:cNvPr id="54" name="椭圆 53"/>
              <p:cNvSpPr/>
              <p:nvPr/>
            </p:nvSpPr>
            <p:spPr>
              <a:xfrm>
                <a:off x="5705475" y="1200150"/>
                <a:ext cx="1695450" cy="169545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55" name="组合 54"/>
              <p:cNvGrpSpPr/>
              <p:nvPr/>
            </p:nvGrpSpPr>
            <p:grpSpPr>
              <a:xfrm>
                <a:off x="6074568" y="1544203"/>
                <a:ext cx="976529" cy="971766"/>
                <a:chOff x="6074568" y="1544203"/>
                <a:chExt cx="976529" cy="971766"/>
              </a:xfrm>
            </p:grpSpPr>
            <p:sp>
              <p:nvSpPr>
                <p:cNvPr id="56" name="任意多边形: 形状 55"/>
                <p:cNvSpPr/>
                <p:nvPr/>
              </p:nvSpPr>
              <p:spPr>
                <a:xfrm>
                  <a:off x="6074568" y="1544203"/>
                  <a:ext cx="976529" cy="971766"/>
                </a:xfrm>
                <a:custGeom>
                  <a:avLst/>
                  <a:gdLst>
                    <a:gd name="connsiteX0" fmla="*/ 0 w 1026319"/>
                    <a:gd name="connsiteY0" fmla="*/ 97631 h 1026318"/>
                    <a:gd name="connsiteX1" fmla="*/ 100013 w 1026319"/>
                    <a:gd name="connsiteY1" fmla="*/ 0 h 1026318"/>
                    <a:gd name="connsiteX2" fmla="*/ 511969 w 1026319"/>
                    <a:gd name="connsiteY2" fmla="*/ 411956 h 1026318"/>
                    <a:gd name="connsiteX3" fmla="*/ 921544 w 1026319"/>
                    <a:gd name="connsiteY3" fmla="*/ 2381 h 1026318"/>
                    <a:gd name="connsiteX4" fmla="*/ 1026319 w 1026319"/>
                    <a:gd name="connsiteY4" fmla="*/ 100012 h 1026318"/>
                    <a:gd name="connsiteX5" fmla="*/ 621506 w 1026319"/>
                    <a:gd name="connsiteY5" fmla="*/ 511968 h 1026318"/>
                    <a:gd name="connsiteX6" fmla="*/ 1023938 w 1026319"/>
                    <a:gd name="connsiteY6" fmla="*/ 921543 h 1026318"/>
                    <a:gd name="connsiteX7" fmla="*/ 928688 w 1026319"/>
                    <a:gd name="connsiteY7" fmla="*/ 1026318 h 1026318"/>
                    <a:gd name="connsiteX8" fmla="*/ 519113 w 1026319"/>
                    <a:gd name="connsiteY8" fmla="*/ 619125 h 1026318"/>
                    <a:gd name="connsiteX9" fmla="*/ 104775 w 1026319"/>
                    <a:gd name="connsiteY9" fmla="*/ 1023937 h 1026318"/>
                    <a:gd name="connsiteX10" fmla="*/ 2381 w 1026319"/>
                    <a:gd name="connsiteY10" fmla="*/ 923925 h 1026318"/>
                    <a:gd name="connsiteX11" fmla="*/ 409575 w 1026319"/>
                    <a:gd name="connsiteY11" fmla="*/ 511968 h 1026318"/>
                    <a:gd name="connsiteX12" fmla="*/ 0 w 1026319"/>
                    <a:gd name="connsiteY12" fmla="*/ 97631 h 1026318"/>
                    <a:gd name="connsiteX0-1" fmla="*/ 0 w 1026319"/>
                    <a:gd name="connsiteY0-2" fmla="*/ 97631 h 1026318"/>
                    <a:gd name="connsiteX1-3" fmla="*/ 100013 w 1026319"/>
                    <a:gd name="connsiteY1-4" fmla="*/ 0 h 1026318"/>
                    <a:gd name="connsiteX2-5" fmla="*/ 522441 w 1026319"/>
                    <a:gd name="connsiteY2-6" fmla="*/ 396248 h 1026318"/>
                    <a:gd name="connsiteX3-7" fmla="*/ 921544 w 1026319"/>
                    <a:gd name="connsiteY3-8" fmla="*/ 2381 h 1026318"/>
                    <a:gd name="connsiteX4-9" fmla="*/ 1026319 w 1026319"/>
                    <a:gd name="connsiteY4-10" fmla="*/ 100012 h 1026318"/>
                    <a:gd name="connsiteX5-11" fmla="*/ 621506 w 1026319"/>
                    <a:gd name="connsiteY5-12" fmla="*/ 511968 h 1026318"/>
                    <a:gd name="connsiteX6-13" fmla="*/ 1023938 w 1026319"/>
                    <a:gd name="connsiteY6-14" fmla="*/ 921543 h 1026318"/>
                    <a:gd name="connsiteX7-15" fmla="*/ 928688 w 1026319"/>
                    <a:gd name="connsiteY7-16" fmla="*/ 1026318 h 1026318"/>
                    <a:gd name="connsiteX8-17" fmla="*/ 519113 w 1026319"/>
                    <a:gd name="connsiteY8-18" fmla="*/ 619125 h 1026318"/>
                    <a:gd name="connsiteX9-19" fmla="*/ 104775 w 1026319"/>
                    <a:gd name="connsiteY9-20" fmla="*/ 1023937 h 1026318"/>
                    <a:gd name="connsiteX10-21" fmla="*/ 2381 w 1026319"/>
                    <a:gd name="connsiteY10-22" fmla="*/ 923925 h 1026318"/>
                    <a:gd name="connsiteX11-23" fmla="*/ 409575 w 1026319"/>
                    <a:gd name="connsiteY11-24" fmla="*/ 511968 h 1026318"/>
                    <a:gd name="connsiteX12-25" fmla="*/ 0 w 1026319"/>
                    <a:gd name="connsiteY12-26" fmla="*/ 97631 h 1026318"/>
                    <a:gd name="connsiteX0-27" fmla="*/ 0 w 1026319"/>
                    <a:gd name="connsiteY0-28" fmla="*/ 108104 h 1036791"/>
                    <a:gd name="connsiteX1-29" fmla="*/ 110485 w 1026319"/>
                    <a:gd name="connsiteY1-30" fmla="*/ 0 h 1036791"/>
                    <a:gd name="connsiteX2-31" fmla="*/ 522441 w 1026319"/>
                    <a:gd name="connsiteY2-32" fmla="*/ 406721 h 1036791"/>
                    <a:gd name="connsiteX3-33" fmla="*/ 921544 w 1026319"/>
                    <a:gd name="connsiteY3-34" fmla="*/ 12854 h 1036791"/>
                    <a:gd name="connsiteX4-35" fmla="*/ 1026319 w 1026319"/>
                    <a:gd name="connsiteY4-36" fmla="*/ 110485 h 1036791"/>
                    <a:gd name="connsiteX5-37" fmla="*/ 621506 w 1026319"/>
                    <a:gd name="connsiteY5-38" fmla="*/ 522441 h 1036791"/>
                    <a:gd name="connsiteX6-39" fmla="*/ 1023938 w 1026319"/>
                    <a:gd name="connsiteY6-40" fmla="*/ 932016 h 1036791"/>
                    <a:gd name="connsiteX7-41" fmla="*/ 928688 w 1026319"/>
                    <a:gd name="connsiteY7-42" fmla="*/ 1036791 h 1036791"/>
                    <a:gd name="connsiteX8-43" fmla="*/ 519113 w 1026319"/>
                    <a:gd name="connsiteY8-44" fmla="*/ 629598 h 1036791"/>
                    <a:gd name="connsiteX9-45" fmla="*/ 104775 w 1026319"/>
                    <a:gd name="connsiteY9-46" fmla="*/ 1034410 h 1036791"/>
                    <a:gd name="connsiteX10-47" fmla="*/ 2381 w 1026319"/>
                    <a:gd name="connsiteY10-48" fmla="*/ 934398 h 1036791"/>
                    <a:gd name="connsiteX11-49" fmla="*/ 409575 w 1026319"/>
                    <a:gd name="connsiteY11-50" fmla="*/ 522441 h 1036791"/>
                    <a:gd name="connsiteX12-51" fmla="*/ 0 w 1026319"/>
                    <a:gd name="connsiteY12-52" fmla="*/ 108104 h 1036791"/>
                    <a:gd name="connsiteX0-53" fmla="*/ 0 w 1026319"/>
                    <a:gd name="connsiteY0-54" fmla="*/ 108104 h 1036791"/>
                    <a:gd name="connsiteX1-55" fmla="*/ 110485 w 1026319"/>
                    <a:gd name="connsiteY1-56" fmla="*/ 0 h 1036791"/>
                    <a:gd name="connsiteX2-57" fmla="*/ 522441 w 1026319"/>
                    <a:gd name="connsiteY2-58" fmla="*/ 406721 h 1036791"/>
                    <a:gd name="connsiteX3-59" fmla="*/ 921544 w 1026319"/>
                    <a:gd name="connsiteY3-60" fmla="*/ 12854 h 1036791"/>
                    <a:gd name="connsiteX4-61" fmla="*/ 1026319 w 1026319"/>
                    <a:gd name="connsiteY4-62" fmla="*/ 110485 h 1036791"/>
                    <a:gd name="connsiteX5-63" fmla="*/ 647688 w 1026319"/>
                    <a:gd name="connsiteY5-64" fmla="*/ 496260 h 1036791"/>
                    <a:gd name="connsiteX6-65" fmla="*/ 1023938 w 1026319"/>
                    <a:gd name="connsiteY6-66" fmla="*/ 932016 h 1036791"/>
                    <a:gd name="connsiteX7-67" fmla="*/ 928688 w 1026319"/>
                    <a:gd name="connsiteY7-68" fmla="*/ 1036791 h 1036791"/>
                    <a:gd name="connsiteX8-69" fmla="*/ 519113 w 1026319"/>
                    <a:gd name="connsiteY8-70" fmla="*/ 629598 h 1036791"/>
                    <a:gd name="connsiteX9-71" fmla="*/ 104775 w 1026319"/>
                    <a:gd name="connsiteY9-72" fmla="*/ 1034410 h 1036791"/>
                    <a:gd name="connsiteX10-73" fmla="*/ 2381 w 1026319"/>
                    <a:gd name="connsiteY10-74" fmla="*/ 934398 h 1036791"/>
                    <a:gd name="connsiteX11-75" fmla="*/ 409575 w 1026319"/>
                    <a:gd name="connsiteY11-76" fmla="*/ 522441 h 1036791"/>
                    <a:gd name="connsiteX12-77" fmla="*/ 0 w 1026319"/>
                    <a:gd name="connsiteY12-78" fmla="*/ 108104 h 1036791"/>
                    <a:gd name="connsiteX0-79" fmla="*/ 0 w 1044883"/>
                    <a:gd name="connsiteY0-80" fmla="*/ 108104 h 1036791"/>
                    <a:gd name="connsiteX1-81" fmla="*/ 110485 w 1044883"/>
                    <a:gd name="connsiteY1-82" fmla="*/ 0 h 1036791"/>
                    <a:gd name="connsiteX2-83" fmla="*/ 522441 w 1044883"/>
                    <a:gd name="connsiteY2-84" fmla="*/ 406721 h 1036791"/>
                    <a:gd name="connsiteX3-85" fmla="*/ 921544 w 1044883"/>
                    <a:gd name="connsiteY3-86" fmla="*/ 12854 h 1036791"/>
                    <a:gd name="connsiteX4-87" fmla="*/ 1026319 w 1044883"/>
                    <a:gd name="connsiteY4-88" fmla="*/ 110485 h 1036791"/>
                    <a:gd name="connsiteX5-89" fmla="*/ 647688 w 1044883"/>
                    <a:gd name="connsiteY5-90" fmla="*/ 496260 h 1036791"/>
                    <a:gd name="connsiteX6-91" fmla="*/ 1044883 w 1044883"/>
                    <a:gd name="connsiteY6-92" fmla="*/ 916307 h 1036791"/>
                    <a:gd name="connsiteX7-93" fmla="*/ 928688 w 1044883"/>
                    <a:gd name="connsiteY7-94" fmla="*/ 1036791 h 1036791"/>
                    <a:gd name="connsiteX8-95" fmla="*/ 519113 w 1044883"/>
                    <a:gd name="connsiteY8-96" fmla="*/ 629598 h 1036791"/>
                    <a:gd name="connsiteX9-97" fmla="*/ 104775 w 1044883"/>
                    <a:gd name="connsiteY9-98" fmla="*/ 1034410 h 1036791"/>
                    <a:gd name="connsiteX10-99" fmla="*/ 2381 w 1044883"/>
                    <a:gd name="connsiteY10-100" fmla="*/ 934398 h 1036791"/>
                    <a:gd name="connsiteX11-101" fmla="*/ 409575 w 1044883"/>
                    <a:gd name="connsiteY11-102" fmla="*/ 522441 h 1036791"/>
                    <a:gd name="connsiteX12-103" fmla="*/ 0 w 1044883"/>
                    <a:gd name="connsiteY12-104" fmla="*/ 108104 h 1036791"/>
                    <a:gd name="connsiteX0-105" fmla="*/ 0 w 1044883"/>
                    <a:gd name="connsiteY0-106" fmla="*/ 108104 h 1036791"/>
                    <a:gd name="connsiteX1-107" fmla="*/ 110485 w 1044883"/>
                    <a:gd name="connsiteY1-108" fmla="*/ 0 h 1036791"/>
                    <a:gd name="connsiteX2-109" fmla="*/ 522441 w 1044883"/>
                    <a:gd name="connsiteY2-110" fmla="*/ 406721 h 1036791"/>
                    <a:gd name="connsiteX3-111" fmla="*/ 921544 w 1044883"/>
                    <a:gd name="connsiteY3-112" fmla="*/ 12854 h 1036791"/>
                    <a:gd name="connsiteX4-113" fmla="*/ 1026319 w 1044883"/>
                    <a:gd name="connsiteY4-114" fmla="*/ 110485 h 1036791"/>
                    <a:gd name="connsiteX5-115" fmla="*/ 642452 w 1044883"/>
                    <a:gd name="connsiteY5-116" fmla="*/ 511968 h 1036791"/>
                    <a:gd name="connsiteX6-117" fmla="*/ 1044883 w 1044883"/>
                    <a:gd name="connsiteY6-118" fmla="*/ 916307 h 1036791"/>
                    <a:gd name="connsiteX7-119" fmla="*/ 928688 w 1044883"/>
                    <a:gd name="connsiteY7-120" fmla="*/ 1036791 h 1036791"/>
                    <a:gd name="connsiteX8-121" fmla="*/ 519113 w 1044883"/>
                    <a:gd name="connsiteY8-122" fmla="*/ 629598 h 1036791"/>
                    <a:gd name="connsiteX9-123" fmla="*/ 104775 w 1044883"/>
                    <a:gd name="connsiteY9-124" fmla="*/ 1034410 h 1036791"/>
                    <a:gd name="connsiteX10-125" fmla="*/ 2381 w 1044883"/>
                    <a:gd name="connsiteY10-126" fmla="*/ 934398 h 1036791"/>
                    <a:gd name="connsiteX11-127" fmla="*/ 409575 w 1044883"/>
                    <a:gd name="connsiteY11-128" fmla="*/ 522441 h 1036791"/>
                    <a:gd name="connsiteX12-129" fmla="*/ 0 w 1044883"/>
                    <a:gd name="connsiteY12-130" fmla="*/ 108104 h 1036791"/>
                    <a:gd name="connsiteX0-131" fmla="*/ 0 w 1047264"/>
                    <a:gd name="connsiteY0-132" fmla="*/ 108104 h 1036791"/>
                    <a:gd name="connsiteX1-133" fmla="*/ 110485 w 1047264"/>
                    <a:gd name="connsiteY1-134" fmla="*/ 0 h 1036791"/>
                    <a:gd name="connsiteX2-135" fmla="*/ 522441 w 1047264"/>
                    <a:gd name="connsiteY2-136" fmla="*/ 406721 h 1036791"/>
                    <a:gd name="connsiteX3-137" fmla="*/ 921544 w 1047264"/>
                    <a:gd name="connsiteY3-138" fmla="*/ 12854 h 1036791"/>
                    <a:gd name="connsiteX4-139" fmla="*/ 1047264 w 1047264"/>
                    <a:gd name="connsiteY4-140" fmla="*/ 120958 h 1036791"/>
                    <a:gd name="connsiteX5-141" fmla="*/ 642452 w 1047264"/>
                    <a:gd name="connsiteY5-142" fmla="*/ 511968 h 1036791"/>
                    <a:gd name="connsiteX6-143" fmla="*/ 1044883 w 1047264"/>
                    <a:gd name="connsiteY6-144" fmla="*/ 916307 h 1036791"/>
                    <a:gd name="connsiteX7-145" fmla="*/ 928688 w 1047264"/>
                    <a:gd name="connsiteY7-146" fmla="*/ 1036791 h 1036791"/>
                    <a:gd name="connsiteX8-147" fmla="*/ 519113 w 1047264"/>
                    <a:gd name="connsiteY8-148" fmla="*/ 629598 h 1036791"/>
                    <a:gd name="connsiteX9-149" fmla="*/ 104775 w 1047264"/>
                    <a:gd name="connsiteY9-150" fmla="*/ 1034410 h 1036791"/>
                    <a:gd name="connsiteX10-151" fmla="*/ 2381 w 1047264"/>
                    <a:gd name="connsiteY10-152" fmla="*/ 934398 h 1036791"/>
                    <a:gd name="connsiteX11-153" fmla="*/ 409575 w 1047264"/>
                    <a:gd name="connsiteY11-154" fmla="*/ 522441 h 1036791"/>
                    <a:gd name="connsiteX12-155" fmla="*/ 0 w 1047264"/>
                    <a:gd name="connsiteY12-156" fmla="*/ 108104 h 1036791"/>
                    <a:gd name="connsiteX0-157" fmla="*/ 0 w 1047264"/>
                    <a:gd name="connsiteY0-158" fmla="*/ 108104 h 1036791"/>
                    <a:gd name="connsiteX1-159" fmla="*/ 110485 w 1047264"/>
                    <a:gd name="connsiteY1-160" fmla="*/ 0 h 1036791"/>
                    <a:gd name="connsiteX2-161" fmla="*/ 522441 w 1047264"/>
                    <a:gd name="connsiteY2-162" fmla="*/ 406721 h 1036791"/>
                    <a:gd name="connsiteX3-163" fmla="*/ 921544 w 1047264"/>
                    <a:gd name="connsiteY3-164" fmla="*/ 12854 h 1036791"/>
                    <a:gd name="connsiteX4-165" fmla="*/ 1047264 w 1047264"/>
                    <a:gd name="connsiteY4-166" fmla="*/ 120958 h 1036791"/>
                    <a:gd name="connsiteX5-167" fmla="*/ 658162 w 1047264"/>
                    <a:gd name="connsiteY5-168" fmla="*/ 517205 h 1036791"/>
                    <a:gd name="connsiteX6-169" fmla="*/ 1044883 w 1047264"/>
                    <a:gd name="connsiteY6-170" fmla="*/ 916307 h 1036791"/>
                    <a:gd name="connsiteX7-171" fmla="*/ 928688 w 1047264"/>
                    <a:gd name="connsiteY7-172" fmla="*/ 1036791 h 1036791"/>
                    <a:gd name="connsiteX8-173" fmla="*/ 519113 w 1047264"/>
                    <a:gd name="connsiteY8-174" fmla="*/ 629598 h 1036791"/>
                    <a:gd name="connsiteX9-175" fmla="*/ 104775 w 1047264"/>
                    <a:gd name="connsiteY9-176" fmla="*/ 1034410 h 1036791"/>
                    <a:gd name="connsiteX10-177" fmla="*/ 2381 w 1047264"/>
                    <a:gd name="connsiteY10-178" fmla="*/ 934398 h 1036791"/>
                    <a:gd name="connsiteX11-179" fmla="*/ 409575 w 1047264"/>
                    <a:gd name="connsiteY11-180" fmla="*/ 522441 h 1036791"/>
                    <a:gd name="connsiteX12-181" fmla="*/ 0 w 1047264"/>
                    <a:gd name="connsiteY12-182" fmla="*/ 108104 h 1036791"/>
                    <a:gd name="connsiteX0-183" fmla="*/ 0 w 1047264"/>
                    <a:gd name="connsiteY0-184" fmla="*/ 108104 h 1036791"/>
                    <a:gd name="connsiteX1-185" fmla="*/ 110485 w 1047264"/>
                    <a:gd name="connsiteY1-186" fmla="*/ 0 h 1036791"/>
                    <a:gd name="connsiteX2-187" fmla="*/ 522441 w 1047264"/>
                    <a:gd name="connsiteY2-188" fmla="*/ 406721 h 1036791"/>
                    <a:gd name="connsiteX3-189" fmla="*/ 921544 w 1047264"/>
                    <a:gd name="connsiteY3-190" fmla="*/ 12854 h 1036791"/>
                    <a:gd name="connsiteX4-191" fmla="*/ 1047264 w 1047264"/>
                    <a:gd name="connsiteY4-192" fmla="*/ 120958 h 1036791"/>
                    <a:gd name="connsiteX5-193" fmla="*/ 658162 w 1047264"/>
                    <a:gd name="connsiteY5-194" fmla="*/ 517205 h 1036791"/>
                    <a:gd name="connsiteX6-195" fmla="*/ 1044883 w 1047264"/>
                    <a:gd name="connsiteY6-196" fmla="*/ 916307 h 1036791"/>
                    <a:gd name="connsiteX7-197" fmla="*/ 928688 w 1047264"/>
                    <a:gd name="connsiteY7-198" fmla="*/ 1036791 h 1036791"/>
                    <a:gd name="connsiteX8-199" fmla="*/ 529586 w 1047264"/>
                    <a:gd name="connsiteY8-200" fmla="*/ 645308 h 1036791"/>
                    <a:gd name="connsiteX9-201" fmla="*/ 104775 w 1047264"/>
                    <a:gd name="connsiteY9-202" fmla="*/ 1034410 h 1036791"/>
                    <a:gd name="connsiteX10-203" fmla="*/ 2381 w 1047264"/>
                    <a:gd name="connsiteY10-204" fmla="*/ 934398 h 1036791"/>
                    <a:gd name="connsiteX11-205" fmla="*/ 409575 w 1047264"/>
                    <a:gd name="connsiteY11-206" fmla="*/ 522441 h 1036791"/>
                    <a:gd name="connsiteX12-207" fmla="*/ 0 w 1047264"/>
                    <a:gd name="connsiteY12-208" fmla="*/ 108104 h 1036791"/>
                    <a:gd name="connsiteX0-209" fmla="*/ 0 w 1047264"/>
                    <a:gd name="connsiteY0-210" fmla="*/ 108104 h 1055355"/>
                    <a:gd name="connsiteX1-211" fmla="*/ 110485 w 1047264"/>
                    <a:gd name="connsiteY1-212" fmla="*/ 0 h 1055355"/>
                    <a:gd name="connsiteX2-213" fmla="*/ 522441 w 1047264"/>
                    <a:gd name="connsiteY2-214" fmla="*/ 406721 h 1055355"/>
                    <a:gd name="connsiteX3-215" fmla="*/ 921544 w 1047264"/>
                    <a:gd name="connsiteY3-216" fmla="*/ 12854 h 1055355"/>
                    <a:gd name="connsiteX4-217" fmla="*/ 1047264 w 1047264"/>
                    <a:gd name="connsiteY4-218" fmla="*/ 120958 h 1055355"/>
                    <a:gd name="connsiteX5-219" fmla="*/ 658162 w 1047264"/>
                    <a:gd name="connsiteY5-220" fmla="*/ 517205 h 1055355"/>
                    <a:gd name="connsiteX6-221" fmla="*/ 1044883 w 1047264"/>
                    <a:gd name="connsiteY6-222" fmla="*/ 916307 h 1055355"/>
                    <a:gd name="connsiteX7-223" fmla="*/ 928688 w 1047264"/>
                    <a:gd name="connsiteY7-224" fmla="*/ 1036791 h 1055355"/>
                    <a:gd name="connsiteX8-225" fmla="*/ 529586 w 1047264"/>
                    <a:gd name="connsiteY8-226" fmla="*/ 645308 h 1055355"/>
                    <a:gd name="connsiteX9-227" fmla="*/ 136192 w 1047264"/>
                    <a:gd name="connsiteY9-228" fmla="*/ 1055355 h 1055355"/>
                    <a:gd name="connsiteX10-229" fmla="*/ 2381 w 1047264"/>
                    <a:gd name="connsiteY10-230" fmla="*/ 934398 h 1055355"/>
                    <a:gd name="connsiteX11-231" fmla="*/ 409575 w 1047264"/>
                    <a:gd name="connsiteY11-232" fmla="*/ 522441 h 1055355"/>
                    <a:gd name="connsiteX12-233" fmla="*/ 0 w 1047264"/>
                    <a:gd name="connsiteY12-234" fmla="*/ 108104 h 1055355"/>
                    <a:gd name="connsiteX0-235" fmla="*/ 0 w 1060354"/>
                    <a:gd name="connsiteY0-236" fmla="*/ 115959 h 1055355"/>
                    <a:gd name="connsiteX1-237" fmla="*/ 123575 w 1060354"/>
                    <a:gd name="connsiteY1-238" fmla="*/ 0 h 1055355"/>
                    <a:gd name="connsiteX2-239" fmla="*/ 535531 w 1060354"/>
                    <a:gd name="connsiteY2-240" fmla="*/ 406721 h 1055355"/>
                    <a:gd name="connsiteX3-241" fmla="*/ 934634 w 1060354"/>
                    <a:gd name="connsiteY3-242" fmla="*/ 12854 h 1055355"/>
                    <a:gd name="connsiteX4-243" fmla="*/ 1060354 w 1060354"/>
                    <a:gd name="connsiteY4-244" fmla="*/ 120958 h 1055355"/>
                    <a:gd name="connsiteX5-245" fmla="*/ 671252 w 1060354"/>
                    <a:gd name="connsiteY5-246" fmla="*/ 517205 h 1055355"/>
                    <a:gd name="connsiteX6-247" fmla="*/ 1057973 w 1060354"/>
                    <a:gd name="connsiteY6-248" fmla="*/ 916307 h 1055355"/>
                    <a:gd name="connsiteX7-249" fmla="*/ 941778 w 1060354"/>
                    <a:gd name="connsiteY7-250" fmla="*/ 1036791 h 1055355"/>
                    <a:gd name="connsiteX8-251" fmla="*/ 542676 w 1060354"/>
                    <a:gd name="connsiteY8-252" fmla="*/ 645308 h 1055355"/>
                    <a:gd name="connsiteX9-253" fmla="*/ 149282 w 1060354"/>
                    <a:gd name="connsiteY9-254" fmla="*/ 1055355 h 1055355"/>
                    <a:gd name="connsiteX10-255" fmla="*/ 15471 w 1060354"/>
                    <a:gd name="connsiteY10-256" fmla="*/ 934398 h 1055355"/>
                    <a:gd name="connsiteX11-257" fmla="*/ 422665 w 1060354"/>
                    <a:gd name="connsiteY11-258" fmla="*/ 522441 h 1055355"/>
                    <a:gd name="connsiteX12-259" fmla="*/ 0 w 1060354"/>
                    <a:gd name="connsiteY12-260" fmla="*/ 115959 h 1055355"/>
                    <a:gd name="connsiteX0-261" fmla="*/ 0 w 1060354"/>
                    <a:gd name="connsiteY0-262" fmla="*/ 115959 h 1055355"/>
                    <a:gd name="connsiteX1-263" fmla="*/ 123575 w 1060354"/>
                    <a:gd name="connsiteY1-264" fmla="*/ 0 h 1055355"/>
                    <a:gd name="connsiteX2-265" fmla="*/ 535531 w 1060354"/>
                    <a:gd name="connsiteY2-266" fmla="*/ 406721 h 1055355"/>
                    <a:gd name="connsiteX3-267" fmla="*/ 934634 w 1060354"/>
                    <a:gd name="connsiteY3-268" fmla="*/ 12854 h 1055355"/>
                    <a:gd name="connsiteX4-269" fmla="*/ 1060354 w 1060354"/>
                    <a:gd name="connsiteY4-270" fmla="*/ 120958 h 1055355"/>
                    <a:gd name="connsiteX5-271" fmla="*/ 671252 w 1060354"/>
                    <a:gd name="connsiteY5-272" fmla="*/ 517205 h 1055355"/>
                    <a:gd name="connsiteX6-273" fmla="*/ 1057973 w 1060354"/>
                    <a:gd name="connsiteY6-274" fmla="*/ 916307 h 1055355"/>
                    <a:gd name="connsiteX7-275" fmla="*/ 941778 w 1060354"/>
                    <a:gd name="connsiteY7-276" fmla="*/ 1036791 h 1055355"/>
                    <a:gd name="connsiteX8-277" fmla="*/ 542676 w 1060354"/>
                    <a:gd name="connsiteY8-278" fmla="*/ 645308 h 1055355"/>
                    <a:gd name="connsiteX9-279" fmla="*/ 149282 w 1060354"/>
                    <a:gd name="connsiteY9-280" fmla="*/ 1055355 h 1055355"/>
                    <a:gd name="connsiteX10-281" fmla="*/ 15471 w 1060354"/>
                    <a:gd name="connsiteY10-282" fmla="*/ 934398 h 1055355"/>
                    <a:gd name="connsiteX11-283" fmla="*/ 414810 w 1060354"/>
                    <a:gd name="connsiteY11-284" fmla="*/ 527678 h 1055355"/>
                    <a:gd name="connsiteX12-285" fmla="*/ 0 w 1060354"/>
                    <a:gd name="connsiteY12-286" fmla="*/ 115959 h 1055355"/>
                    <a:gd name="connsiteX0-287" fmla="*/ 0 w 1060354"/>
                    <a:gd name="connsiteY0-288" fmla="*/ 115959 h 1055355"/>
                    <a:gd name="connsiteX1-289" fmla="*/ 123575 w 1060354"/>
                    <a:gd name="connsiteY1-290" fmla="*/ 0 h 1055355"/>
                    <a:gd name="connsiteX2-291" fmla="*/ 535531 w 1060354"/>
                    <a:gd name="connsiteY2-292" fmla="*/ 406721 h 1055355"/>
                    <a:gd name="connsiteX3-293" fmla="*/ 929397 w 1060354"/>
                    <a:gd name="connsiteY3-294" fmla="*/ 2381 h 1055355"/>
                    <a:gd name="connsiteX4-295" fmla="*/ 1060354 w 1060354"/>
                    <a:gd name="connsiteY4-296" fmla="*/ 120958 h 1055355"/>
                    <a:gd name="connsiteX5-297" fmla="*/ 671252 w 1060354"/>
                    <a:gd name="connsiteY5-298" fmla="*/ 517205 h 1055355"/>
                    <a:gd name="connsiteX6-299" fmla="*/ 1057973 w 1060354"/>
                    <a:gd name="connsiteY6-300" fmla="*/ 916307 h 1055355"/>
                    <a:gd name="connsiteX7-301" fmla="*/ 941778 w 1060354"/>
                    <a:gd name="connsiteY7-302" fmla="*/ 1036791 h 1055355"/>
                    <a:gd name="connsiteX8-303" fmla="*/ 542676 w 1060354"/>
                    <a:gd name="connsiteY8-304" fmla="*/ 645308 h 1055355"/>
                    <a:gd name="connsiteX9-305" fmla="*/ 149282 w 1060354"/>
                    <a:gd name="connsiteY9-306" fmla="*/ 1055355 h 1055355"/>
                    <a:gd name="connsiteX10-307" fmla="*/ 15471 w 1060354"/>
                    <a:gd name="connsiteY10-308" fmla="*/ 934398 h 1055355"/>
                    <a:gd name="connsiteX11-309" fmla="*/ 414810 w 1060354"/>
                    <a:gd name="connsiteY11-310" fmla="*/ 527678 h 1055355"/>
                    <a:gd name="connsiteX12-311" fmla="*/ 0 w 1060354"/>
                    <a:gd name="connsiteY12-312" fmla="*/ 115959 h 1055355"/>
                    <a:gd name="connsiteX0-313" fmla="*/ 0 w 1060354"/>
                    <a:gd name="connsiteY0-314" fmla="*/ 115959 h 1055355"/>
                    <a:gd name="connsiteX1-315" fmla="*/ 123575 w 1060354"/>
                    <a:gd name="connsiteY1-316" fmla="*/ 0 h 1055355"/>
                    <a:gd name="connsiteX2-317" fmla="*/ 532914 w 1060354"/>
                    <a:gd name="connsiteY2-318" fmla="*/ 396248 h 1055355"/>
                    <a:gd name="connsiteX3-319" fmla="*/ 929397 w 1060354"/>
                    <a:gd name="connsiteY3-320" fmla="*/ 2381 h 1055355"/>
                    <a:gd name="connsiteX4-321" fmla="*/ 1060354 w 1060354"/>
                    <a:gd name="connsiteY4-322" fmla="*/ 120958 h 1055355"/>
                    <a:gd name="connsiteX5-323" fmla="*/ 671252 w 1060354"/>
                    <a:gd name="connsiteY5-324" fmla="*/ 517205 h 1055355"/>
                    <a:gd name="connsiteX6-325" fmla="*/ 1057973 w 1060354"/>
                    <a:gd name="connsiteY6-326" fmla="*/ 916307 h 1055355"/>
                    <a:gd name="connsiteX7-327" fmla="*/ 941778 w 1060354"/>
                    <a:gd name="connsiteY7-328" fmla="*/ 1036791 h 1055355"/>
                    <a:gd name="connsiteX8-329" fmla="*/ 542676 w 1060354"/>
                    <a:gd name="connsiteY8-330" fmla="*/ 645308 h 1055355"/>
                    <a:gd name="connsiteX9-331" fmla="*/ 149282 w 1060354"/>
                    <a:gd name="connsiteY9-332" fmla="*/ 1055355 h 1055355"/>
                    <a:gd name="connsiteX10-333" fmla="*/ 15471 w 1060354"/>
                    <a:gd name="connsiteY10-334" fmla="*/ 934398 h 1055355"/>
                    <a:gd name="connsiteX11-335" fmla="*/ 414810 w 1060354"/>
                    <a:gd name="connsiteY11-336" fmla="*/ 527678 h 1055355"/>
                    <a:gd name="connsiteX12-337" fmla="*/ 0 w 1060354"/>
                    <a:gd name="connsiteY12-338" fmla="*/ 115959 h 1055355"/>
                    <a:gd name="connsiteX0-339" fmla="*/ 0 w 1060354"/>
                    <a:gd name="connsiteY0-340" fmla="*/ 126432 h 1065828"/>
                    <a:gd name="connsiteX1-341" fmla="*/ 123575 w 1060354"/>
                    <a:gd name="connsiteY1-342" fmla="*/ 0 h 1065828"/>
                    <a:gd name="connsiteX2-343" fmla="*/ 532914 w 1060354"/>
                    <a:gd name="connsiteY2-344" fmla="*/ 406721 h 1065828"/>
                    <a:gd name="connsiteX3-345" fmla="*/ 929397 w 1060354"/>
                    <a:gd name="connsiteY3-346" fmla="*/ 12854 h 1065828"/>
                    <a:gd name="connsiteX4-347" fmla="*/ 1060354 w 1060354"/>
                    <a:gd name="connsiteY4-348" fmla="*/ 131431 h 1065828"/>
                    <a:gd name="connsiteX5-349" fmla="*/ 671252 w 1060354"/>
                    <a:gd name="connsiteY5-350" fmla="*/ 527678 h 1065828"/>
                    <a:gd name="connsiteX6-351" fmla="*/ 1057973 w 1060354"/>
                    <a:gd name="connsiteY6-352" fmla="*/ 926780 h 1065828"/>
                    <a:gd name="connsiteX7-353" fmla="*/ 941778 w 1060354"/>
                    <a:gd name="connsiteY7-354" fmla="*/ 1047264 h 1065828"/>
                    <a:gd name="connsiteX8-355" fmla="*/ 542676 w 1060354"/>
                    <a:gd name="connsiteY8-356" fmla="*/ 655781 h 1065828"/>
                    <a:gd name="connsiteX9-357" fmla="*/ 149282 w 1060354"/>
                    <a:gd name="connsiteY9-358" fmla="*/ 1065828 h 1065828"/>
                    <a:gd name="connsiteX10-359" fmla="*/ 15471 w 1060354"/>
                    <a:gd name="connsiteY10-360" fmla="*/ 944871 h 1065828"/>
                    <a:gd name="connsiteX11-361" fmla="*/ 414810 w 1060354"/>
                    <a:gd name="connsiteY11-362" fmla="*/ 538151 h 1065828"/>
                    <a:gd name="connsiteX12-363" fmla="*/ 0 w 1060354"/>
                    <a:gd name="connsiteY12-364" fmla="*/ 126432 h 1065828"/>
                    <a:gd name="connsiteX0-365" fmla="*/ 0 w 1060354"/>
                    <a:gd name="connsiteY0-366" fmla="*/ 129050 h 1068446"/>
                    <a:gd name="connsiteX1-367" fmla="*/ 128811 w 1060354"/>
                    <a:gd name="connsiteY1-368" fmla="*/ 0 h 1068446"/>
                    <a:gd name="connsiteX2-369" fmla="*/ 532914 w 1060354"/>
                    <a:gd name="connsiteY2-370" fmla="*/ 409339 h 1068446"/>
                    <a:gd name="connsiteX3-371" fmla="*/ 929397 w 1060354"/>
                    <a:gd name="connsiteY3-372" fmla="*/ 15472 h 1068446"/>
                    <a:gd name="connsiteX4-373" fmla="*/ 1060354 w 1060354"/>
                    <a:gd name="connsiteY4-374" fmla="*/ 134049 h 1068446"/>
                    <a:gd name="connsiteX5-375" fmla="*/ 671252 w 1060354"/>
                    <a:gd name="connsiteY5-376" fmla="*/ 530296 h 1068446"/>
                    <a:gd name="connsiteX6-377" fmla="*/ 1057973 w 1060354"/>
                    <a:gd name="connsiteY6-378" fmla="*/ 929398 h 1068446"/>
                    <a:gd name="connsiteX7-379" fmla="*/ 941778 w 1060354"/>
                    <a:gd name="connsiteY7-380" fmla="*/ 1049882 h 1068446"/>
                    <a:gd name="connsiteX8-381" fmla="*/ 542676 w 1060354"/>
                    <a:gd name="connsiteY8-382" fmla="*/ 658399 h 1068446"/>
                    <a:gd name="connsiteX9-383" fmla="*/ 149282 w 1060354"/>
                    <a:gd name="connsiteY9-384" fmla="*/ 1068446 h 1068446"/>
                    <a:gd name="connsiteX10-385" fmla="*/ 15471 w 1060354"/>
                    <a:gd name="connsiteY10-386" fmla="*/ 947489 h 1068446"/>
                    <a:gd name="connsiteX11-387" fmla="*/ 414810 w 1060354"/>
                    <a:gd name="connsiteY11-388" fmla="*/ 540769 h 1068446"/>
                    <a:gd name="connsiteX12-389" fmla="*/ 0 w 1060354"/>
                    <a:gd name="connsiteY12-390" fmla="*/ 129050 h 1068446"/>
                    <a:gd name="connsiteX0-391" fmla="*/ 0 w 1060354"/>
                    <a:gd name="connsiteY0-392" fmla="*/ 129050 h 1068446"/>
                    <a:gd name="connsiteX1-393" fmla="*/ 128811 w 1060354"/>
                    <a:gd name="connsiteY1-394" fmla="*/ 0 h 1068446"/>
                    <a:gd name="connsiteX2-395" fmla="*/ 532914 w 1060354"/>
                    <a:gd name="connsiteY2-396" fmla="*/ 409339 h 1068446"/>
                    <a:gd name="connsiteX3-397" fmla="*/ 929397 w 1060354"/>
                    <a:gd name="connsiteY3-398" fmla="*/ 15472 h 1068446"/>
                    <a:gd name="connsiteX4-399" fmla="*/ 1060354 w 1060354"/>
                    <a:gd name="connsiteY4-400" fmla="*/ 134049 h 1068446"/>
                    <a:gd name="connsiteX5-401" fmla="*/ 671252 w 1060354"/>
                    <a:gd name="connsiteY5-402" fmla="*/ 530296 h 1068446"/>
                    <a:gd name="connsiteX6-403" fmla="*/ 1057973 w 1060354"/>
                    <a:gd name="connsiteY6-404" fmla="*/ 929398 h 1068446"/>
                    <a:gd name="connsiteX7-405" fmla="*/ 941778 w 1060354"/>
                    <a:gd name="connsiteY7-406" fmla="*/ 1049882 h 1068446"/>
                    <a:gd name="connsiteX8-407" fmla="*/ 542676 w 1060354"/>
                    <a:gd name="connsiteY8-408" fmla="*/ 658399 h 1068446"/>
                    <a:gd name="connsiteX9-409" fmla="*/ 149282 w 1060354"/>
                    <a:gd name="connsiteY9-410" fmla="*/ 1068446 h 1068446"/>
                    <a:gd name="connsiteX10-411" fmla="*/ 10235 w 1060354"/>
                    <a:gd name="connsiteY10-412" fmla="*/ 939635 h 1068446"/>
                    <a:gd name="connsiteX11-413" fmla="*/ 414810 w 1060354"/>
                    <a:gd name="connsiteY11-414" fmla="*/ 540769 h 1068446"/>
                    <a:gd name="connsiteX12-415" fmla="*/ 0 w 1060354"/>
                    <a:gd name="connsiteY12-416" fmla="*/ 129050 h 1068446"/>
                    <a:gd name="connsiteX0-417" fmla="*/ 0 w 1068445"/>
                    <a:gd name="connsiteY0-418" fmla="*/ 129050 h 1068446"/>
                    <a:gd name="connsiteX1-419" fmla="*/ 128811 w 1068445"/>
                    <a:gd name="connsiteY1-420" fmla="*/ 0 h 1068446"/>
                    <a:gd name="connsiteX2-421" fmla="*/ 532914 w 1068445"/>
                    <a:gd name="connsiteY2-422" fmla="*/ 409339 h 1068446"/>
                    <a:gd name="connsiteX3-423" fmla="*/ 929397 w 1068445"/>
                    <a:gd name="connsiteY3-424" fmla="*/ 15472 h 1068446"/>
                    <a:gd name="connsiteX4-425" fmla="*/ 1060354 w 1068445"/>
                    <a:gd name="connsiteY4-426" fmla="*/ 134049 h 1068446"/>
                    <a:gd name="connsiteX5-427" fmla="*/ 671252 w 1068445"/>
                    <a:gd name="connsiteY5-428" fmla="*/ 530296 h 1068446"/>
                    <a:gd name="connsiteX6-429" fmla="*/ 1068445 w 1068445"/>
                    <a:gd name="connsiteY6-430" fmla="*/ 916307 h 1068446"/>
                    <a:gd name="connsiteX7-431" fmla="*/ 941778 w 1068445"/>
                    <a:gd name="connsiteY7-432" fmla="*/ 1049882 h 1068446"/>
                    <a:gd name="connsiteX8-433" fmla="*/ 542676 w 1068445"/>
                    <a:gd name="connsiteY8-434" fmla="*/ 658399 h 1068446"/>
                    <a:gd name="connsiteX9-435" fmla="*/ 149282 w 1068445"/>
                    <a:gd name="connsiteY9-436" fmla="*/ 1068446 h 1068446"/>
                    <a:gd name="connsiteX10-437" fmla="*/ 10235 w 1068445"/>
                    <a:gd name="connsiteY10-438" fmla="*/ 939635 h 1068446"/>
                    <a:gd name="connsiteX11-439" fmla="*/ 414810 w 1068445"/>
                    <a:gd name="connsiteY11-440" fmla="*/ 540769 h 1068446"/>
                    <a:gd name="connsiteX12-441" fmla="*/ 0 w 1068445"/>
                    <a:gd name="connsiteY12-442" fmla="*/ 129050 h 1068446"/>
                    <a:gd name="connsiteX0-443" fmla="*/ 0 w 1068445"/>
                    <a:gd name="connsiteY0-444" fmla="*/ 129050 h 1068446"/>
                    <a:gd name="connsiteX1-445" fmla="*/ 128811 w 1068445"/>
                    <a:gd name="connsiteY1-446" fmla="*/ 0 h 1068446"/>
                    <a:gd name="connsiteX2-447" fmla="*/ 538150 w 1068445"/>
                    <a:gd name="connsiteY2-448" fmla="*/ 401485 h 1068446"/>
                    <a:gd name="connsiteX3-449" fmla="*/ 929397 w 1068445"/>
                    <a:gd name="connsiteY3-450" fmla="*/ 15472 h 1068446"/>
                    <a:gd name="connsiteX4-451" fmla="*/ 1060354 w 1068445"/>
                    <a:gd name="connsiteY4-452" fmla="*/ 134049 h 1068446"/>
                    <a:gd name="connsiteX5-453" fmla="*/ 671252 w 1068445"/>
                    <a:gd name="connsiteY5-454" fmla="*/ 530296 h 1068446"/>
                    <a:gd name="connsiteX6-455" fmla="*/ 1068445 w 1068445"/>
                    <a:gd name="connsiteY6-456" fmla="*/ 916307 h 1068446"/>
                    <a:gd name="connsiteX7-457" fmla="*/ 941778 w 1068445"/>
                    <a:gd name="connsiteY7-458" fmla="*/ 1049882 h 1068446"/>
                    <a:gd name="connsiteX8-459" fmla="*/ 542676 w 1068445"/>
                    <a:gd name="connsiteY8-460" fmla="*/ 658399 h 1068446"/>
                    <a:gd name="connsiteX9-461" fmla="*/ 149282 w 1068445"/>
                    <a:gd name="connsiteY9-462" fmla="*/ 1068446 h 1068446"/>
                    <a:gd name="connsiteX10-463" fmla="*/ 10235 w 1068445"/>
                    <a:gd name="connsiteY10-464" fmla="*/ 939635 h 1068446"/>
                    <a:gd name="connsiteX11-465" fmla="*/ 414810 w 1068445"/>
                    <a:gd name="connsiteY11-466" fmla="*/ 540769 h 1068446"/>
                    <a:gd name="connsiteX12-467" fmla="*/ 0 w 1068445"/>
                    <a:gd name="connsiteY12-468" fmla="*/ 129050 h 1068446"/>
                    <a:gd name="connsiteX0-469" fmla="*/ 0 w 1068445"/>
                    <a:gd name="connsiteY0-470" fmla="*/ 139523 h 1078919"/>
                    <a:gd name="connsiteX1-471" fmla="*/ 139284 w 1068445"/>
                    <a:gd name="connsiteY1-472" fmla="*/ 0 h 1078919"/>
                    <a:gd name="connsiteX2-473" fmla="*/ 538150 w 1068445"/>
                    <a:gd name="connsiteY2-474" fmla="*/ 411958 h 1078919"/>
                    <a:gd name="connsiteX3-475" fmla="*/ 929397 w 1068445"/>
                    <a:gd name="connsiteY3-476" fmla="*/ 25945 h 1078919"/>
                    <a:gd name="connsiteX4-477" fmla="*/ 1060354 w 1068445"/>
                    <a:gd name="connsiteY4-478" fmla="*/ 144522 h 1078919"/>
                    <a:gd name="connsiteX5-479" fmla="*/ 671252 w 1068445"/>
                    <a:gd name="connsiteY5-480" fmla="*/ 540769 h 1078919"/>
                    <a:gd name="connsiteX6-481" fmla="*/ 1068445 w 1068445"/>
                    <a:gd name="connsiteY6-482" fmla="*/ 926780 h 1078919"/>
                    <a:gd name="connsiteX7-483" fmla="*/ 941778 w 1068445"/>
                    <a:gd name="connsiteY7-484" fmla="*/ 1060355 h 1078919"/>
                    <a:gd name="connsiteX8-485" fmla="*/ 542676 w 1068445"/>
                    <a:gd name="connsiteY8-486" fmla="*/ 668872 h 1078919"/>
                    <a:gd name="connsiteX9-487" fmla="*/ 149282 w 1068445"/>
                    <a:gd name="connsiteY9-488" fmla="*/ 1078919 h 1078919"/>
                    <a:gd name="connsiteX10-489" fmla="*/ 10235 w 1068445"/>
                    <a:gd name="connsiteY10-490" fmla="*/ 950108 h 1078919"/>
                    <a:gd name="connsiteX11-491" fmla="*/ 414810 w 1068445"/>
                    <a:gd name="connsiteY11-492" fmla="*/ 551242 h 1078919"/>
                    <a:gd name="connsiteX12-493" fmla="*/ 0 w 1068445"/>
                    <a:gd name="connsiteY12-494" fmla="*/ 139523 h 1078919"/>
                    <a:gd name="connsiteX0-495" fmla="*/ 0 w 1068445"/>
                    <a:gd name="connsiteY0-496" fmla="*/ 134287 h 1073683"/>
                    <a:gd name="connsiteX1-497" fmla="*/ 136666 w 1068445"/>
                    <a:gd name="connsiteY1-498" fmla="*/ 0 h 1073683"/>
                    <a:gd name="connsiteX2-499" fmla="*/ 538150 w 1068445"/>
                    <a:gd name="connsiteY2-500" fmla="*/ 406722 h 1073683"/>
                    <a:gd name="connsiteX3-501" fmla="*/ 929397 w 1068445"/>
                    <a:gd name="connsiteY3-502" fmla="*/ 20709 h 1073683"/>
                    <a:gd name="connsiteX4-503" fmla="*/ 1060354 w 1068445"/>
                    <a:gd name="connsiteY4-504" fmla="*/ 139286 h 1073683"/>
                    <a:gd name="connsiteX5-505" fmla="*/ 671252 w 1068445"/>
                    <a:gd name="connsiteY5-506" fmla="*/ 535533 h 1073683"/>
                    <a:gd name="connsiteX6-507" fmla="*/ 1068445 w 1068445"/>
                    <a:gd name="connsiteY6-508" fmla="*/ 921544 h 1073683"/>
                    <a:gd name="connsiteX7-509" fmla="*/ 941778 w 1068445"/>
                    <a:gd name="connsiteY7-510" fmla="*/ 1055119 h 1073683"/>
                    <a:gd name="connsiteX8-511" fmla="*/ 542676 w 1068445"/>
                    <a:gd name="connsiteY8-512" fmla="*/ 663636 h 1073683"/>
                    <a:gd name="connsiteX9-513" fmla="*/ 149282 w 1068445"/>
                    <a:gd name="connsiteY9-514" fmla="*/ 1073683 h 1073683"/>
                    <a:gd name="connsiteX10-515" fmla="*/ 10235 w 1068445"/>
                    <a:gd name="connsiteY10-516" fmla="*/ 944872 h 1073683"/>
                    <a:gd name="connsiteX11-517" fmla="*/ 414810 w 1068445"/>
                    <a:gd name="connsiteY11-518" fmla="*/ 546006 h 1073683"/>
                    <a:gd name="connsiteX12-519" fmla="*/ 0 w 1068445"/>
                    <a:gd name="connsiteY12-520" fmla="*/ 134287 h 1073683"/>
                    <a:gd name="connsiteX0-521" fmla="*/ 0 w 1068445"/>
                    <a:gd name="connsiteY0-522" fmla="*/ 134287 h 1073683"/>
                    <a:gd name="connsiteX1-523" fmla="*/ 136666 w 1068445"/>
                    <a:gd name="connsiteY1-524" fmla="*/ 0 h 1073683"/>
                    <a:gd name="connsiteX2-525" fmla="*/ 538150 w 1068445"/>
                    <a:gd name="connsiteY2-526" fmla="*/ 406722 h 1073683"/>
                    <a:gd name="connsiteX3-527" fmla="*/ 929397 w 1068445"/>
                    <a:gd name="connsiteY3-528" fmla="*/ 15472 h 1073683"/>
                    <a:gd name="connsiteX4-529" fmla="*/ 1060354 w 1068445"/>
                    <a:gd name="connsiteY4-530" fmla="*/ 139286 h 1073683"/>
                    <a:gd name="connsiteX5-531" fmla="*/ 671252 w 1068445"/>
                    <a:gd name="connsiteY5-532" fmla="*/ 535533 h 1073683"/>
                    <a:gd name="connsiteX6-533" fmla="*/ 1068445 w 1068445"/>
                    <a:gd name="connsiteY6-534" fmla="*/ 921544 h 1073683"/>
                    <a:gd name="connsiteX7-535" fmla="*/ 941778 w 1068445"/>
                    <a:gd name="connsiteY7-536" fmla="*/ 1055119 h 1073683"/>
                    <a:gd name="connsiteX8-537" fmla="*/ 542676 w 1068445"/>
                    <a:gd name="connsiteY8-538" fmla="*/ 663636 h 1073683"/>
                    <a:gd name="connsiteX9-539" fmla="*/ 149282 w 1068445"/>
                    <a:gd name="connsiteY9-540" fmla="*/ 1073683 h 1073683"/>
                    <a:gd name="connsiteX10-541" fmla="*/ 10235 w 1068445"/>
                    <a:gd name="connsiteY10-542" fmla="*/ 944872 h 1073683"/>
                    <a:gd name="connsiteX11-543" fmla="*/ 414810 w 1068445"/>
                    <a:gd name="connsiteY11-544" fmla="*/ 546006 h 1073683"/>
                    <a:gd name="connsiteX12-545" fmla="*/ 0 w 1068445"/>
                    <a:gd name="connsiteY12-546" fmla="*/ 134287 h 1073683"/>
                    <a:gd name="connsiteX0-547" fmla="*/ 0 w 1073681"/>
                    <a:gd name="connsiteY0-548" fmla="*/ 134287 h 1073683"/>
                    <a:gd name="connsiteX1-549" fmla="*/ 136666 w 1073681"/>
                    <a:gd name="connsiteY1-550" fmla="*/ 0 h 1073683"/>
                    <a:gd name="connsiteX2-551" fmla="*/ 538150 w 1073681"/>
                    <a:gd name="connsiteY2-552" fmla="*/ 406722 h 1073683"/>
                    <a:gd name="connsiteX3-553" fmla="*/ 929397 w 1073681"/>
                    <a:gd name="connsiteY3-554" fmla="*/ 15472 h 1073683"/>
                    <a:gd name="connsiteX4-555" fmla="*/ 1060354 w 1073681"/>
                    <a:gd name="connsiteY4-556" fmla="*/ 139286 h 1073683"/>
                    <a:gd name="connsiteX5-557" fmla="*/ 671252 w 1073681"/>
                    <a:gd name="connsiteY5-558" fmla="*/ 535533 h 1073683"/>
                    <a:gd name="connsiteX6-559" fmla="*/ 1073681 w 1073681"/>
                    <a:gd name="connsiteY6-560" fmla="*/ 929399 h 1073683"/>
                    <a:gd name="connsiteX7-561" fmla="*/ 941778 w 1073681"/>
                    <a:gd name="connsiteY7-562" fmla="*/ 1055119 h 1073683"/>
                    <a:gd name="connsiteX8-563" fmla="*/ 542676 w 1073681"/>
                    <a:gd name="connsiteY8-564" fmla="*/ 663636 h 1073683"/>
                    <a:gd name="connsiteX9-565" fmla="*/ 149282 w 1073681"/>
                    <a:gd name="connsiteY9-566" fmla="*/ 1073683 h 1073683"/>
                    <a:gd name="connsiteX10-567" fmla="*/ 10235 w 1073681"/>
                    <a:gd name="connsiteY10-568" fmla="*/ 944872 h 1073683"/>
                    <a:gd name="connsiteX11-569" fmla="*/ 414810 w 1073681"/>
                    <a:gd name="connsiteY11-570" fmla="*/ 546006 h 1073683"/>
                    <a:gd name="connsiteX12-571" fmla="*/ 0 w 1073681"/>
                    <a:gd name="connsiteY12-572" fmla="*/ 134287 h 1073683"/>
                    <a:gd name="connsiteX0-573" fmla="*/ 0 w 1073681"/>
                    <a:gd name="connsiteY0-574" fmla="*/ 134287 h 1068447"/>
                    <a:gd name="connsiteX1-575" fmla="*/ 136666 w 1073681"/>
                    <a:gd name="connsiteY1-576" fmla="*/ 0 h 1068447"/>
                    <a:gd name="connsiteX2-577" fmla="*/ 538150 w 1073681"/>
                    <a:gd name="connsiteY2-578" fmla="*/ 406722 h 1068447"/>
                    <a:gd name="connsiteX3-579" fmla="*/ 929397 w 1073681"/>
                    <a:gd name="connsiteY3-580" fmla="*/ 15472 h 1068447"/>
                    <a:gd name="connsiteX4-581" fmla="*/ 1060354 w 1073681"/>
                    <a:gd name="connsiteY4-582" fmla="*/ 139286 h 1068447"/>
                    <a:gd name="connsiteX5-583" fmla="*/ 671252 w 1073681"/>
                    <a:gd name="connsiteY5-584" fmla="*/ 535533 h 1068447"/>
                    <a:gd name="connsiteX6-585" fmla="*/ 1073681 w 1073681"/>
                    <a:gd name="connsiteY6-586" fmla="*/ 929399 h 1068447"/>
                    <a:gd name="connsiteX7-587" fmla="*/ 941778 w 1073681"/>
                    <a:gd name="connsiteY7-588" fmla="*/ 1055119 h 1068447"/>
                    <a:gd name="connsiteX8-589" fmla="*/ 542676 w 1073681"/>
                    <a:gd name="connsiteY8-590" fmla="*/ 663636 h 1068447"/>
                    <a:gd name="connsiteX9-591" fmla="*/ 144046 w 1073681"/>
                    <a:gd name="connsiteY9-592" fmla="*/ 1068447 h 1068447"/>
                    <a:gd name="connsiteX10-593" fmla="*/ 10235 w 1073681"/>
                    <a:gd name="connsiteY10-594" fmla="*/ 944872 h 1068447"/>
                    <a:gd name="connsiteX11-595" fmla="*/ 414810 w 1073681"/>
                    <a:gd name="connsiteY11-596" fmla="*/ 546006 h 1068447"/>
                    <a:gd name="connsiteX12-597" fmla="*/ 0 w 1073681"/>
                    <a:gd name="connsiteY12-598" fmla="*/ 134287 h 10684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1073681" h="1068447">
                      <a:moveTo>
                        <a:pt x="0" y="134287"/>
                      </a:moveTo>
                      <a:lnTo>
                        <a:pt x="136666" y="0"/>
                      </a:lnTo>
                      <a:lnTo>
                        <a:pt x="538150" y="406722"/>
                      </a:lnTo>
                      <a:lnTo>
                        <a:pt x="929397" y="15472"/>
                      </a:lnTo>
                      <a:lnTo>
                        <a:pt x="1060354" y="139286"/>
                      </a:lnTo>
                      <a:lnTo>
                        <a:pt x="671252" y="535533"/>
                      </a:lnTo>
                      <a:lnTo>
                        <a:pt x="1073681" y="929399"/>
                      </a:lnTo>
                      <a:lnTo>
                        <a:pt x="941778" y="1055119"/>
                      </a:lnTo>
                      <a:lnTo>
                        <a:pt x="542676" y="663636"/>
                      </a:lnTo>
                      <a:lnTo>
                        <a:pt x="144046" y="1068447"/>
                      </a:lnTo>
                      <a:lnTo>
                        <a:pt x="10235" y="944872"/>
                      </a:lnTo>
                      <a:lnTo>
                        <a:pt x="414810" y="546006"/>
                      </a:lnTo>
                      <a:lnTo>
                        <a:pt x="0" y="134287"/>
                      </a:lnTo>
                      <a:close/>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7" name="任意多边形: 形状 56"/>
                <p:cNvSpPr/>
                <p:nvPr/>
              </p:nvSpPr>
              <p:spPr>
                <a:xfrm>
                  <a:off x="6086475" y="1671638"/>
                  <a:ext cx="481013" cy="828675"/>
                </a:xfrm>
                <a:custGeom>
                  <a:avLst/>
                  <a:gdLst>
                    <a:gd name="connsiteX0" fmla="*/ 0 w 481013"/>
                    <a:gd name="connsiteY0" fmla="*/ 0 h 828675"/>
                    <a:gd name="connsiteX1" fmla="*/ 290513 w 481013"/>
                    <a:gd name="connsiteY1" fmla="*/ 38100 h 828675"/>
                    <a:gd name="connsiteX2" fmla="*/ 271463 w 481013"/>
                    <a:gd name="connsiteY2" fmla="*/ 271462 h 828675"/>
                    <a:gd name="connsiteX3" fmla="*/ 471488 w 481013"/>
                    <a:gd name="connsiteY3" fmla="*/ 247650 h 828675"/>
                    <a:gd name="connsiteX4" fmla="*/ 481013 w 481013"/>
                    <a:gd name="connsiteY4" fmla="*/ 461962 h 828675"/>
                    <a:gd name="connsiteX5" fmla="*/ 209550 w 481013"/>
                    <a:gd name="connsiteY5" fmla="*/ 523875 h 828675"/>
                    <a:gd name="connsiteX6" fmla="*/ 114300 w 481013"/>
                    <a:gd name="connsiteY6" fmla="*/ 828675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013" h="828675">
                      <a:moveTo>
                        <a:pt x="0" y="0"/>
                      </a:moveTo>
                      <a:lnTo>
                        <a:pt x="290513" y="38100"/>
                      </a:lnTo>
                      <a:lnTo>
                        <a:pt x="271463" y="271462"/>
                      </a:lnTo>
                      <a:lnTo>
                        <a:pt x="471488" y="247650"/>
                      </a:lnTo>
                      <a:lnTo>
                        <a:pt x="481013" y="461962"/>
                      </a:lnTo>
                      <a:lnTo>
                        <a:pt x="209550" y="523875"/>
                      </a:lnTo>
                      <a:lnTo>
                        <a:pt x="114300" y="828675"/>
                      </a:lnTo>
                    </a:path>
                  </a:pathLst>
                </a:cu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58" name="任意多边形: 形状 57"/>
                <p:cNvSpPr/>
                <p:nvPr/>
              </p:nvSpPr>
              <p:spPr>
                <a:xfrm>
                  <a:off x="6462713" y="1581150"/>
                  <a:ext cx="466725" cy="457200"/>
                </a:xfrm>
                <a:custGeom>
                  <a:avLst/>
                  <a:gdLst>
                    <a:gd name="connsiteX0" fmla="*/ 0 w 466725"/>
                    <a:gd name="connsiteY0" fmla="*/ 457200 h 457200"/>
                    <a:gd name="connsiteX1" fmla="*/ 209550 w 466725"/>
                    <a:gd name="connsiteY1" fmla="*/ 452438 h 457200"/>
                    <a:gd name="connsiteX2" fmla="*/ 228600 w 466725"/>
                    <a:gd name="connsiteY2" fmla="*/ 195263 h 457200"/>
                    <a:gd name="connsiteX3" fmla="*/ 466725 w 466725"/>
                    <a:gd name="connsiteY3" fmla="*/ 190500 h 457200"/>
                    <a:gd name="connsiteX4" fmla="*/ 461962 w 466725"/>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457200">
                      <a:moveTo>
                        <a:pt x="0" y="457200"/>
                      </a:moveTo>
                      <a:lnTo>
                        <a:pt x="209550" y="452438"/>
                      </a:lnTo>
                      <a:lnTo>
                        <a:pt x="228600" y="195263"/>
                      </a:lnTo>
                      <a:lnTo>
                        <a:pt x="466725" y="190500"/>
                      </a:lnTo>
                      <a:lnTo>
                        <a:pt x="461962" y="0"/>
                      </a:lnTo>
                    </a:path>
                  </a:pathLst>
                </a:cu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59" name="任意多边形: 形状 58"/>
                <p:cNvSpPr/>
                <p:nvPr/>
              </p:nvSpPr>
              <p:spPr>
                <a:xfrm>
                  <a:off x="6562725" y="2147888"/>
                  <a:ext cx="366713" cy="342900"/>
                </a:xfrm>
                <a:custGeom>
                  <a:avLst/>
                  <a:gdLst>
                    <a:gd name="connsiteX0" fmla="*/ 366713 w 366713"/>
                    <a:gd name="connsiteY0" fmla="*/ 342900 h 342900"/>
                    <a:gd name="connsiteX1" fmla="*/ 314325 w 366713"/>
                    <a:gd name="connsiteY1" fmla="*/ 66675 h 342900"/>
                    <a:gd name="connsiteX2" fmla="*/ 0 w 366713"/>
                    <a:gd name="connsiteY2" fmla="*/ 0 h 342900"/>
                  </a:gdLst>
                  <a:ahLst/>
                  <a:cxnLst>
                    <a:cxn ang="0">
                      <a:pos x="connsiteX0" y="connsiteY0"/>
                    </a:cxn>
                    <a:cxn ang="0">
                      <a:pos x="connsiteX1" y="connsiteY1"/>
                    </a:cxn>
                    <a:cxn ang="0">
                      <a:pos x="connsiteX2" y="connsiteY2"/>
                    </a:cxn>
                  </a:cxnLst>
                  <a:rect l="l" t="t" r="r" b="b"/>
                  <a:pathLst>
                    <a:path w="366713" h="342900">
                      <a:moveTo>
                        <a:pt x="366713" y="342900"/>
                      </a:moveTo>
                      <a:lnTo>
                        <a:pt x="314325" y="66675"/>
                      </a:lnTo>
                      <a:lnTo>
                        <a:pt x="0" y="0"/>
                      </a:lnTo>
                    </a:path>
                  </a:pathLst>
                </a:cu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60" name="椭圆 59"/>
                <p:cNvSpPr/>
                <p:nvPr/>
              </p:nvSpPr>
              <p:spPr>
                <a:xfrm>
                  <a:off x="6538277" y="2024221"/>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1" name="椭圆 60"/>
                <p:cNvSpPr/>
                <p:nvPr/>
              </p:nvSpPr>
              <p:spPr>
                <a:xfrm>
                  <a:off x="6752590" y="2169477"/>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2" name="椭圆 61"/>
                <p:cNvSpPr/>
                <p:nvPr/>
              </p:nvSpPr>
              <p:spPr>
                <a:xfrm>
                  <a:off x="6897846" y="1650364"/>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3" name="椭圆 62"/>
                <p:cNvSpPr/>
                <p:nvPr/>
              </p:nvSpPr>
              <p:spPr>
                <a:xfrm>
                  <a:off x="6223952" y="1676558"/>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4" name="椭圆 63"/>
                <p:cNvSpPr/>
                <p:nvPr/>
              </p:nvSpPr>
              <p:spPr>
                <a:xfrm>
                  <a:off x="6235859" y="2298064"/>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5" name="椭圆 64"/>
                <p:cNvSpPr/>
                <p:nvPr/>
              </p:nvSpPr>
              <p:spPr>
                <a:xfrm>
                  <a:off x="6416993" y="1854804"/>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sp>
          <p:nvSpPr>
            <p:cNvPr id="67" name="矩形 66"/>
            <p:cNvSpPr/>
            <p:nvPr/>
          </p:nvSpPr>
          <p:spPr>
            <a:xfrm>
              <a:off x="7873133" y="5076257"/>
              <a:ext cx="2529250" cy="905248"/>
            </a:xfrm>
            <a:prstGeom prst="rect">
              <a:avLst/>
            </a:prstGeom>
            <a:noFill/>
          </p:spPr>
          <p:txBody>
            <a:bodyPr wrap="square" rtlCol="0">
              <a:spAutoFit/>
            </a:bodyPr>
            <a:lstStyle/>
            <a:p>
              <a:pPr algn="ct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输入是音乐片段，要先使用卷积层对其进行特征提取，再进行反卷积</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8" name="矩形 67"/>
            <p:cNvSpPr/>
            <p:nvPr/>
          </p:nvSpPr>
          <p:spPr>
            <a:xfrm>
              <a:off x="8491297" y="4573677"/>
              <a:ext cx="1383712" cy="400110"/>
            </a:xfrm>
            <a:prstGeom prst="rect">
              <a:avLst/>
            </a:prstGeom>
            <a:noFill/>
          </p:spPr>
          <p:txBody>
            <a:bodyPr wrap="none" rtlCol="0">
              <a:spAutoFit/>
            </a:bodyPr>
            <a:lstStyle/>
            <a:p>
              <a:pPr lvl="0"/>
              <a:r>
                <a:rPr lang="en-US" altLang="zh-CN" sz="2000" dirty="0" err="1">
                  <a:solidFill>
                    <a:schemeClr val="tx1">
                      <a:lumMod val="85000"/>
                      <a:lumOff val="15000"/>
                    </a:schemeClr>
                  </a:solidFill>
                </a:rPr>
                <a:t>CycleGAN</a:t>
              </a:r>
              <a:endParaRPr lang="zh-CN" altLang="en-US" sz="2000" dirty="0">
                <a:solidFill>
                  <a:schemeClr val="tx1">
                    <a:lumMod val="85000"/>
                    <a:lumOff val="15000"/>
                  </a:schemeClr>
                </a:solidFill>
              </a:endParaRPr>
            </a:p>
          </p:txBody>
        </p:sp>
      </p:grpSp>
      <p:grpSp>
        <p:nvGrpSpPr>
          <p:cNvPr id="4" name="组合 3"/>
          <p:cNvGrpSpPr/>
          <p:nvPr/>
        </p:nvGrpSpPr>
        <p:grpSpPr>
          <a:xfrm>
            <a:off x="1760886" y="1596460"/>
            <a:ext cx="2584308" cy="4181143"/>
            <a:chOff x="1760886" y="1596460"/>
            <a:chExt cx="2584308" cy="4181143"/>
          </a:xfrm>
        </p:grpSpPr>
        <p:grpSp>
          <p:nvGrpSpPr>
            <p:cNvPr id="41" name="组合 40"/>
            <p:cNvGrpSpPr/>
            <p:nvPr/>
          </p:nvGrpSpPr>
          <p:grpSpPr>
            <a:xfrm>
              <a:off x="1760886" y="1596460"/>
              <a:ext cx="2584308" cy="2584308"/>
              <a:chOff x="1390650" y="1200150"/>
              <a:chExt cx="1695450" cy="1695450"/>
            </a:xfrm>
          </p:grpSpPr>
          <p:sp>
            <p:nvSpPr>
              <p:cNvPr id="42" name="椭圆 41"/>
              <p:cNvSpPr/>
              <p:nvPr/>
            </p:nvSpPr>
            <p:spPr>
              <a:xfrm>
                <a:off x="1390650" y="1200150"/>
                <a:ext cx="1695450" cy="169545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grpSp>
            <p:nvGrpSpPr>
              <p:cNvPr id="43" name="组合 42"/>
              <p:cNvGrpSpPr/>
              <p:nvPr/>
            </p:nvGrpSpPr>
            <p:grpSpPr>
              <a:xfrm>
                <a:off x="1589729" y="1570542"/>
                <a:ext cx="1297292" cy="954952"/>
                <a:chOff x="1589729" y="1570399"/>
                <a:chExt cx="1297292" cy="954952"/>
              </a:xfrm>
            </p:grpSpPr>
            <p:sp>
              <p:nvSpPr>
                <p:cNvPr id="44" name="任意多边形: 形状 43"/>
                <p:cNvSpPr/>
                <p:nvPr/>
              </p:nvSpPr>
              <p:spPr>
                <a:xfrm>
                  <a:off x="1589729" y="1570399"/>
                  <a:ext cx="1297292" cy="954952"/>
                </a:xfrm>
                <a:custGeom>
                  <a:avLst/>
                  <a:gdLst>
                    <a:gd name="connsiteX0" fmla="*/ 0 w 857250"/>
                    <a:gd name="connsiteY0" fmla="*/ 311944 h 631032"/>
                    <a:gd name="connsiteX1" fmla="*/ 80963 w 857250"/>
                    <a:gd name="connsiteY1" fmla="*/ 219075 h 631032"/>
                    <a:gd name="connsiteX2" fmla="*/ 345282 w 857250"/>
                    <a:gd name="connsiteY2" fmla="*/ 457200 h 631032"/>
                    <a:gd name="connsiteX3" fmla="*/ 766763 w 857250"/>
                    <a:gd name="connsiteY3" fmla="*/ 0 h 631032"/>
                    <a:gd name="connsiteX4" fmla="*/ 857250 w 857250"/>
                    <a:gd name="connsiteY4" fmla="*/ 80963 h 631032"/>
                    <a:gd name="connsiteX5" fmla="*/ 347663 w 857250"/>
                    <a:gd name="connsiteY5" fmla="*/ 631032 h 631032"/>
                    <a:gd name="connsiteX6" fmla="*/ 0 w 857250"/>
                    <a:gd name="connsiteY6" fmla="*/ 311944 h 63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0" h="631032">
                      <a:moveTo>
                        <a:pt x="0" y="311944"/>
                      </a:moveTo>
                      <a:lnTo>
                        <a:pt x="80963" y="219075"/>
                      </a:lnTo>
                      <a:lnTo>
                        <a:pt x="345282" y="457200"/>
                      </a:lnTo>
                      <a:lnTo>
                        <a:pt x="766763" y="0"/>
                      </a:lnTo>
                      <a:lnTo>
                        <a:pt x="857250" y="80963"/>
                      </a:lnTo>
                      <a:lnTo>
                        <a:pt x="347663" y="631032"/>
                      </a:lnTo>
                      <a:lnTo>
                        <a:pt x="0" y="311944"/>
                      </a:lnTo>
                      <a:close/>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5" name="任意多边形: 形状 44"/>
                <p:cNvSpPr/>
                <p:nvPr/>
              </p:nvSpPr>
              <p:spPr>
                <a:xfrm>
                  <a:off x="1600200" y="1700213"/>
                  <a:ext cx="1271588" cy="819150"/>
                </a:xfrm>
                <a:custGeom>
                  <a:avLst/>
                  <a:gdLst>
                    <a:gd name="connsiteX0" fmla="*/ 0 w 1271588"/>
                    <a:gd name="connsiteY0" fmla="*/ 342900 h 819150"/>
                    <a:gd name="connsiteX1" fmla="*/ 233363 w 1271588"/>
                    <a:gd name="connsiteY1" fmla="*/ 323850 h 819150"/>
                    <a:gd name="connsiteX2" fmla="*/ 290513 w 1271588"/>
                    <a:gd name="connsiteY2" fmla="*/ 614362 h 819150"/>
                    <a:gd name="connsiteX3" fmla="*/ 504825 w 1271588"/>
                    <a:gd name="connsiteY3" fmla="*/ 566737 h 819150"/>
                    <a:gd name="connsiteX4" fmla="*/ 514350 w 1271588"/>
                    <a:gd name="connsiteY4" fmla="*/ 819150 h 819150"/>
                    <a:gd name="connsiteX5" fmla="*/ 714375 w 1271588"/>
                    <a:gd name="connsiteY5" fmla="*/ 347662 h 819150"/>
                    <a:gd name="connsiteX6" fmla="*/ 904875 w 1271588"/>
                    <a:gd name="connsiteY6" fmla="*/ 404812 h 819150"/>
                    <a:gd name="connsiteX7" fmla="*/ 1009650 w 1271588"/>
                    <a:gd name="connsiteY7" fmla="*/ 28575 h 819150"/>
                    <a:gd name="connsiteX8" fmla="*/ 1271588 w 1271588"/>
                    <a:gd name="connsiteY8" fmla="*/ 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1588" h="819150">
                      <a:moveTo>
                        <a:pt x="0" y="342900"/>
                      </a:moveTo>
                      <a:lnTo>
                        <a:pt x="233363" y="323850"/>
                      </a:lnTo>
                      <a:lnTo>
                        <a:pt x="290513" y="614362"/>
                      </a:lnTo>
                      <a:lnTo>
                        <a:pt x="504825" y="566737"/>
                      </a:lnTo>
                      <a:lnTo>
                        <a:pt x="514350" y="819150"/>
                      </a:lnTo>
                      <a:lnTo>
                        <a:pt x="714375" y="347662"/>
                      </a:lnTo>
                      <a:lnTo>
                        <a:pt x="904875" y="404812"/>
                      </a:lnTo>
                      <a:lnTo>
                        <a:pt x="1009650" y="28575"/>
                      </a:lnTo>
                      <a:lnTo>
                        <a:pt x="1271588" y="0"/>
                      </a:lnTo>
                    </a:path>
                  </a:pathLst>
                </a:cu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
              <p:nvSpPr>
                <p:cNvPr id="46" name="任意多边形: 形状 45"/>
                <p:cNvSpPr/>
                <p:nvPr/>
              </p:nvSpPr>
              <p:spPr>
                <a:xfrm>
                  <a:off x="2452688" y="1905000"/>
                  <a:ext cx="204787" cy="14288"/>
                </a:xfrm>
                <a:custGeom>
                  <a:avLst/>
                  <a:gdLst>
                    <a:gd name="connsiteX0" fmla="*/ 204787 w 204787"/>
                    <a:gd name="connsiteY0" fmla="*/ 14288 h 14288"/>
                    <a:gd name="connsiteX1" fmla="*/ 0 w 204787"/>
                    <a:gd name="connsiteY1" fmla="*/ 0 h 14288"/>
                  </a:gdLst>
                  <a:ahLst/>
                  <a:cxnLst>
                    <a:cxn ang="0">
                      <a:pos x="connsiteX0" y="connsiteY0"/>
                    </a:cxn>
                    <a:cxn ang="0">
                      <a:pos x="connsiteX1" y="connsiteY1"/>
                    </a:cxn>
                  </a:cxnLst>
                  <a:rect l="l" t="t" r="r" b="b"/>
                  <a:pathLst>
                    <a:path w="204787" h="14288">
                      <a:moveTo>
                        <a:pt x="204787" y="14288"/>
                      </a:moveTo>
                      <a:lnTo>
                        <a:pt x="0" y="0"/>
                      </a:lnTo>
                    </a:path>
                  </a:pathLst>
                </a:cu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47" name="椭圆 46"/>
                <p:cNvSpPr/>
                <p:nvPr/>
              </p:nvSpPr>
              <p:spPr>
                <a:xfrm>
                  <a:off x="2533015" y="1888490"/>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8" name="椭圆 47"/>
                <p:cNvSpPr/>
                <p:nvPr/>
              </p:nvSpPr>
              <p:spPr>
                <a:xfrm>
                  <a:off x="2199640" y="2257584"/>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
              <p:nvSpPr>
                <p:cNvPr id="49" name="椭圆 48"/>
                <p:cNvSpPr/>
                <p:nvPr/>
              </p:nvSpPr>
              <p:spPr>
                <a:xfrm>
                  <a:off x="1823403" y="2074227"/>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0" name="椭圆 49"/>
                <p:cNvSpPr/>
                <p:nvPr/>
              </p:nvSpPr>
              <p:spPr>
                <a:xfrm>
                  <a:off x="2087722" y="2393315"/>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1" name="任意多边形: 形状 50"/>
                <p:cNvSpPr/>
                <p:nvPr/>
              </p:nvSpPr>
              <p:spPr>
                <a:xfrm>
                  <a:off x="2743200" y="1597025"/>
                  <a:ext cx="66675" cy="171450"/>
                </a:xfrm>
                <a:custGeom>
                  <a:avLst/>
                  <a:gdLst>
                    <a:gd name="connsiteX0" fmla="*/ 0 w 66675"/>
                    <a:gd name="connsiteY0" fmla="*/ 0 h 171450"/>
                    <a:gd name="connsiteX1" fmla="*/ 66675 w 66675"/>
                    <a:gd name="connsiteY1" fmla="*/ 171450 h 171450"/>
                  </a:gdLst>
                  <a:ahLst/>
                  <a:cxnLst>
                    <a:cxn ang="0">
                      <a:pos x="connsiteX0" y="connsiteY0"/>
                    </a:cxn>
                    <a:cxn ang="0">
                      <a:pos x="connsiteX1" y="connsiteY1"/>
                    </a:cxn>
                  </a:cxnLst>
                  <a:rect l="l" t="t" r="r" b="b"/>
                  <a:pathLst>
                    <a:path w="66675" h="171450">
                      <a:moveTo>
                        <a:pt x="0" y="0"/>
                      </a:moveTo>
                      <a:lnTo>
                        <a:pt x="66675" y="171450"/>
                      </a:lnTo>
                    </a:path>
                  </a:pathLst>
                </a:cu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52" name="椭圆 51"/>
                <p:cNvSpPr/>
                <p:nvPr/>
              </p:nvSpPr>
              <p:spPr>
                <a:xfrm>
                  <a:off x="2761615" y="1691640"/>
                  <a:ext cx="45720" cy="457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sp>
          <p:nvSpPr>
            <p:cNvPr id="69" name="矩形 68"/>
            <p:cNvSpPr/>
            <p:nvPr/>
          </p:nvSpPr>
          <p:spPr>
            <a:xfrm>
              <a:off x="1788415" y="5076257"/>
              <a:ext cx="2529250" cy="701346"/>
            </a:xfrm>
            <a:prstGeom prst="rect">
              <a:avLst/>
            </a:prstGeom>
            <a:noFill/>
          </p:spPr>
          <p:txBody>
            <a:bodyPr wrap="square" rtlCol="0">
              <a:spAutoFit/>
            </a:bodyPr>
            <a:lstStyle/>
            <a:p>
              <a:pPr algn="ctr">
                <a:lnSpc>
                  <a:spcPct val="13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输入是一段随机生成的张量，仅使用了反卷积层</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0" name="矩形 69"/>
            <p:cNvSpPr/>
            <p:nvPr/>
          </p:nvSpPr>
          <p:spPr>
            <a:xfrm>
              <a:off x="2678956" y="4610450"/>
              <a:ext cx="740908" cy="400110"/>
            </a:xfrm>
            <a:prstGeom prst="rect">
              <a:avLst/>
            </a:prstGeom>
            <a:noFill/>
          </p:spPr>
          <p:txBody>
            <a:bodyPr wrap="none" rtlCol="0">
              <a:spAutoFit/>
            </a:bodyPr>
            <a:lstStyle/>
            <a:p>
              <a:pPr lvl="0"/>
              <a:r>
                <a:rPr lang="en-US" altLang="zh-CN" sz="2000" dirty="0">
                  <a:solidFill>
                    <a:schemeClr val="tx1">
                      <a:lumMod val="85000"/>
                      <a:lumOff val="15000"/>
                    </a:schemeClr>
                  </a:solidFill>
                </a:rPr>
                <a:t>GAN</a:t>
              </a:r>
              <a:endParaRPr lang="zh-CN" altLang="en-US" sz="2000" dirty="0">
                <a:solidFill>
                  <a:schemeClr val="tx1">
                    <a:lumMod val="85000"/>
                    <a:lumOff val="15000"/>
                  </a:schemeClr>
                </a:solidFill>
              </a:endParaRPr>
            </a:p>
          </p:txBody>
        </p:sp>
      </p:grpSp>
      <p:sp>
        <p:nvSpPr>
          <p:cNvPr id="34" name="矩形 33"/>
          <p:cNvSpPr/>
          <p:nvPr/>
        </p:nvSpPr>
        <p:spPr>
          <a:xfrm>
            <a:off x="4977746" y="450243"/>
            <a:ext cx="3735318" cy="400110"/>
          </a:xfrm>
          <a:prstGeom prst="rect">
            <a:avLst/>
          </a:prstGeom>
        </p:spPr>
        <p:txBody>
          <a:bodyPr wrap="none">
            <a:spAutoFit/>
          </a:bodyPr>
          <a:lstStyle/>
          <a:p>
            <a:pPr lvl="0"/>
            <a:r>
              <a:rPr lang="zh-CN" altLang="en-US" sz="2000" dirty="0">
                <a:solidFill>
                  <a:srgbClr val="BD934E"/>
                </a:solidFill>
              </a:rPr>
              <a:t>生成器</a:t>
            </a:r>
            <a:r>
              <a:rPr lang="en-US" altLang="zh-CN" sz="2000" dirty="0" err="1">
                <a:solidFill>
                  <a:srgbClr val="BD934E"/>
                </a:solidFill>
              </a:rPr>
              <a:t>CycleGAN</a:t>
            </a:r>
            <a:r>
              <a:rPr lang="zh-CN" altLang="en-US" sz="2000" dirty="0">
                <a:solidFill>
                  <a:srgbClr val="BD934E"/>
                </a:solidFill>
              </a:rPr>
              <a:t>与</a:t>
            </a:r>
            <a:r>
              <a:rPr lang="en-US" altLang="zh-CN" sz="2000" dirty="0">
                <a:solidFill>
                  <a:srgbClr val="BD934E"/>
                </a:solidFill>
              </a:rPr>
              <a:t>GAN</a:t>
            </a:r>
            <a:r>
              <a:rPr lang="zh-CN" altLang="en-US" sz="2000" dirty="0">
                <a:solidFill>
                  <a:srgbClr val="BD934E"/>
                </a:solidFill>
              </a:rPr>
              <a:t>的不同</a:t>
            </a:r>
          </a:p>
        </p:txBody>
      </p:sp>
      <p:pic>
        <p:nvPicPr>
          <p:cNvPr id="35" name="图片 34" descr="G:\2021\校庆\PPT\logo-08.pnglogo-08"/>
          <p:cNvPicPr>
            <a:picLocks noChangeAspect="1"/>
          </p:cNvPicPr>
          <p:nvPr/>
        </p:nvPicPr>
        <p:blipFill>
          <a:blip r:embed="rId4"/>
          <a:srcRect/>
          <a:stretch>
            <a:fillRect/>
          </a:stretch>
        </p:blipFill>
        <p:spPr>
          <a:xfrm rot="17197349" flipH="1">
            <a:off x="4494838" y="468682"/>
            <a:ext cx="525802" cy="484314"/>
          </a:xfrm>
          <a:prstGeom prst="rect">
            <a:avLst/>
          </a:prstGeom>
        </p:spPr>
      </p:pic>
      <p:sp>
        <p:nvSpPr>
          <p:cNvPr id="6" name="矩形 5"/>
          <p:cNvSpPr/>
          <p:nvPr/>
        </p:nvSpPr>
        <p:spPr>
          <a:xfrm>
            <a:off x="6997258" y="1155032"/>
            <a:ext cx="4370178" cy="33014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b="16889"/>
          <a:stretch>
            <a:fillRect/>
          </a:stretch>
        </p:blipFill>
        <p:spPr>
          <a:xfrm>
            <a:off x="6580737" y="1894004"/>
            <a:ext cx="5253419" cy="2178397"/>
          </a:xfrm>
          <a:prstGeom prst="rect">
            <a:avLst/>
          </a:prstGeom>
        </p:spPr>
      </p:pic>
      <p:sp>
        <p:nvSpPr>
          <p:cNvPr id="39" name="矩形 38"/>
          <p:cNvSpPr/>
          <p:nvPr/>
        </p:nvSpPr>
        <p:spPr>
          <a:xfrm>
            <a:off x="1437263" y="1404136"/>
            <a:ext cx="4370178" cy="33014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09405" y="2100491"/>
            <a:ext cx="3625615" cy="2769141"/>
            <a:chOff x="-1140792" y="2029126"/>
            <a:chExt cx="3625615" cy="2769141"/>
          </a:xfrm>
        </p:grpSpPr>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r="90925"/>
            <a:stretch>
              <a:fillRect/>
            </a:stretch>
          </p:blipFill>
          <p:spPr>
            <a:xfrm>
              <a:off x="-1140792" y="2177204"/>
              <a:ext cx="817550" cy="2621063"/>
            </a:xfrm>
            <a:prstGeom prst="rect">
              <a:avLst/>
            </a:prstGeom>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68241" t="-5032" r="206" b="20435"/>
            <a:stretch>
              <a:fillRect/>
            </a:stretch>
          </p:blipFill>
          <p:spPr>
            <a:xfrm>
              <a:off x="-357786" y="2029126"/>
              <a:ext cx="2842609" cy="2217340"/>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custDataLst>
              <p:tags r:id="rId2"/>
            </p:custDataLst>
          </p:nvPr>
        </p:nvPicPr>
        <p:blipFill>
          <a:blip r:embed="rId5"/>
          <a:srcRect l="-377" t="33025" r="58572" b="39815"/>
          <a:stretch>
            <a:fillRect/>
          </a:stretch>
        </p:blipFill>
        <p:spPr>
          <a:xfrm>
            <a:off x="2528570" y="2246630"/>
            <a:ext cx="6559550" cy="1609725"/>
          </a:xfrm>
          <a:prstGeom prst="rect">
            <a:avLst/>
          </a:prstGeom>
        </p:spPr>
      </p:pic>
      <p:sp>
        <p:nvSpPr>
          <p:cNvPr id="15" name="矩形 14"/>
          <p:cNvSpPr/>
          <p:nvPr/>
        </p:nvSpPr>
        <p:spPr>
          <a:xfrm>
            <a:off x="5591791" y="450243"/>
            <a:ext cx="1198880" cy="398780"/>
          </a:xfrm>
          <a:prstGeom prst="rect">
            <a:avLst/>
          </a:prstGeom>
        </p:spPr>
        <p:txBody>
          <a:bodyPr wrap="none">
            <a:spAutoFit/>
          </a:bodyPr>
          <a:lstStyle/>
          <a:p>
            <a:pPr lvl="0" algn="l"/>
            <a:r>
              <a:rPr lang="zh-CN" altLang="en-US" sz="2000" dirty="0">
                <a:solidFill>
                  <a:srgbClr val="BD934E"/>
                </a:solidFill>
                <a:sym typeface="+mn-ea"/>
              </a:rPr>
              <a:t>项目概述</a:t>
            </a:r>
            <a:endParaRPr lang="zh-CN" altLang="en-US" sz="2000" dirty="0">
              <a:solidFill>
                <a:srgbClr val="BD934E"/>
              </a:solidFill>
            </a:endParaRPr>
          </a:p>
        </p:txBody>
      </p:sp>
      <p:pic>
        <p:nvPicPr>
          <p:cNvPr id="20" name="图片 19" descr="G:\2021\校庆\PPT\logo-08.pnglogo-08"/>
          <p:cNvPicPr>
            <a:picLocks noChangeAspect="1"/>
          </p:cNvPicPr>
          <p:nvPr/>
        </p:nvPicPr>
        <p:blipFill>
          <a:blip r:embed="rId6"/>
          <a:srcRect/>
          <a:stretch>
            <a:fillRect/>
          </a:stretch>
        </p:blipFill>
        <p:spPr>
          <a:xfrm rot="17197349" flipH="1">
            <a:off x="5108883" y="468682"/>
            <a:ext cx="525802" cy="484314"/>
          </a:xfrm>
          <a:prstGeom prst="rect">
            <a:avLst/>
          </a:prstGeom>
        </p:spPr>
      </p:pic>
      <p:sp>
        <p:nvSpPr>
          <p:cNvPr id="6" name="文本框 5"/>
          <p:cNvSpPr txBox="1"/>
          <p:nvPr>
            <p:custDataLst>
              <p:tags r:id="rId3"/>
            </p:custDataLst>
          </p:nvPr>
        </p:nvSpPr>
        <p:spPr>
          <a:xfrm>
            <a:off x="1563370" y="1031875"/>
            <a:ext cx="9652635" cy="890270"/>
          </a:xfrm>
          <a:prstGeom prst="rect">
            <a:avLst/>
          </a:prstGeom>
          <a:noFill/>
        </p:spPr>
        <p:txBody>
          <a:bodyPr wrap="square" rtlCol="0">
            <a:noAutofit/>
          </a:bodyPr>
          <a:lstStyle/>
          <a:p>
            <a:pPr>
              <a:lnSpc>
                <a:spcPct val="110000"/>
              </a:lnSpc>
            </a:pPr>
            <a:r>
              <a:rPr lang="zh-CN" altLang="en-US">
                <a:latin typeface="思源黑体" panose="020B0500000000000000" charset="-122"/>
                <a:ea typeface="思源黑体" panose="020B0500000000000000" charset="-122"/>
                <a:cs typeface="思源黑体" panose="020B0500000000000000" charset="-122"/>
                <a:sym typeface="+mn-ea"/>
              </a:rPr>
              <a:t>GAN（生成对抗网络）通过对抗训练的方式来使得生成网络产生的样本服从真实的数据分布。在生成对抗网络中，有两个网络进行对抗训练。一个是判别网络，另一个是生成网络。</a:t>
            </a:r>
            <a:endParaRPr lang="zh-CN" altLang="en-US">
              <a:latin typeface="思源黑体" panose="020B0500000000000000" charset="-122"/>
              <a:ea typeface="思源黑体" panose="020B0500000000000000" charset="-122"/>
              <a:cs typeface="思源黑体" panose="020B0500000000000000" charset="-122"/>
            </a:endParaRPr>
          </a:p>
          <a:p>
            <a:pPr>
              <a:lnSpc>
                <a:spcPct val="110000"/>
              </a:lnSpc>
            </a:pPr>
            <a:r>
              <a:rPr lang="zh-CN" altLang="en-US">
                <a:latin typeface="思源黑体" panose="020B0500000000000000" charset="-122"/>
                <a:ea typeface="思源黑体" panose="020B0500000000000000" charset="-122"/>
                <a:cs typeface="思源黑体" panose="020B0500000000000000" charset="-122"/>
                <a:sym typeface="+mn-ea"/>
              </a:rPr>
              <a:t> </a:t>
            </a:r>
            <a:endParaRPr lang="zh-CN" altLang="en-US">
              <a:latin typeface="思源黑体" panose="020B0500000000000000" charset="-122"/>
              <a:ea typeface="思源黑体" panose="020B0500000000000000" charset="-122"/>
              <a:cs typeface="思源黑体" panose="020B0500000000000000" charset="-122"/>
            </a:endParaRPr>
          </a:p>
          <a:p>
            <a:endParaRPr lang="zh-CN" altLang="en-US"/>
          </a:p>
        </p:txBody>
      </p:sp>
      <p:sp>
        <p:nvSpPr>
          <p:cNvPr id="8" name="文本框 7"/>
          <p:cNvSpPr txBox="1"/>
          <p:nvPr/>
        </p:nvSpPr>
        <p:spPr>
          <a:xfrm>
            <a:off x="1711325" y="4731385"/>
            <a:ext cx="7732395" cy="1609725"/>
          </a:xfrm>
          <a:prstGeom prst="rect">
            <a:avLst/>
          </a:prstGeom>
          <a:noFill/>
        </p:spPr>
        <p:txBody>
          <a:bodyPr wrap="square" rtlCol="0">
            <a:noAutofit/>
          </a:bodyPr>
          <a:lstStyle/>
          <a:p>
            <a:r>
              <a:rPr lang="zh-CN" altLang="en-US">
                <a:latin typeface="思源黑体" panose="020B0500000000000000" charset="-122"/>
                <a:ea typeface="思源黑体" panose="020B0500000000000000" charset="-122"/>
                <a:cs typeface="思源黑体" panose="020B0500000000000000" charset="-122"/>
                <a:sym typeface="+mn-ea"/>
              </a:rPr>
              <a:t>判别网络（Discriminator Network）的目标是区分出一个音乐样本是来自于真实分布还是来自于生成模型。</a:t>
            </a:r>
          </a:p>
          <a:p>
            <a:endParaRPr lang="zh-CN" altLang="en-US">
              <a:latin typeface="思源黑体" panose="020B0500000000000000" charset="-122"/>
              <a:ea typeface="思源黑体" panose="020B0500000000000000" charset="-122"/>
              <a:cs typeface="思源黑体" panose="020B0500000000000000" charset="-122"/>
              <a:sym typeface="+mn-ea"/>
            </a:endParaRPr>
          </a:p>
          <a:p>
            <a:r>
              <a:rPr lang="zh-CN" altLang="en-US">
                <a:latin typeface="思源黑体" panose="020B0500000000000000" charset="-122"/>
                <a:ea typeface="思源黑体" panose="020B0500000000000000" charset="-122"/>
                <a:cs typeface="思源黑体" panose="020B0500000000000000" charset="-122"/>
                <a:sym typeface="+mn-ea"/>
              </a:rPr>
              <a:t>生成网络（Generator Network）的目标和判别网络刚好相反，即尽量生成判别网络无法区分来源的音乐。</a:t>
            </a:r>
          </a:p>
          <a:p>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77746" y="450243"/>
            <a:ext cx="2058577" cy="400110"/>
          </a:xfrm>
          <a:prstGeom prst="rect">
            <a:avLst/>
          </a:prstGeom>
        </p:spPr>
        <p:txBody>
          <a:bodyPr wrap="none">
            <a:spAutoFit/>
          </a:bodyPr>
          <a:lstStyle/>
          <a:p>
            <a:pPr lvl="0"/>
            <a:r>
              <a:rPr lang="zh-CN" altLang="en-US" sz="2000" dirty="0">
                <a:solidFill>
                  <a:srgbClr val="BD934E"/>
                </a:solidFill>
              </a:rPr>
              <a:t>错误及错误分析</a:t>
            </a:r>
          </a:p>
        </p:txBody>
      </p:sp>
      <p:pic>
        <p:nvPicPr>
          <p:cNvPr id="3" name="图片 2" descr="G:\2021\校庆\PPT\logo-08.pnglogo-08"/>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22500" t="19938" r="3132" b="8006"/>
          <a:stretch>
            <a:fillRect/>
          </a:stretch>
        </p:blipFill>
        <p:spPr>
          <a:xfrm>
            <a:off x="741145" y="1092617"/>
            <a:ext cx="9927690" cy="4932227"/>
          </a:xfrm>
          <a:prstGeom prst="rect">
            <a:avLst/>
          </a:prstGeom>
        </p:spPr>
      </p:pic>
      <p:sp>
        <p:nvSpPr>
          <p:cNvPr id="6" name="矩形 5"/>
          <p:cNvSpPr/>
          <p:nvPr/>
        </p:nvSpPr>
        <p:spPr>
          <a:xfrm>
            <a:off x="7036323" y="4306715"/>
            <a:ext cx="2465780" cy="707886"/>
          </a:xfrm>
          <a:prstGeom prst="rect">
            <a:avLst/>
          </a:prstGeom>
          <a:noFill/>
        </p:spPr>
        <p:txBody>
          <a:bodyPr wrap="square" lIns="91440" tIns="45720" rIns="91440" bIns="45720">
            <a:spAutoFit/>
          </a:bodyPr>
          <a:lstStyle/>
          <a:p>
            <a:pPr algn="ctr"/>
            <a:r>
              <a:rPr lang="zh-CN" altLang="en-US" sz="4000" b="0" cap="none" spc="0" dirty="0">
                <a:ln w="0"/>
                <a:solidFill>
                  <a:schemeClr val="tx1"/>
                </a:solidFill>
                <a:effectLst>
                  <a:outerShdw blurRad="38100" dist="19050" dir="2700000" algn="tl" rotWithShape="0">
                    <a:schemeClr val="dk1">
                      <a:alpha val="40000"/>
                    </a:schemeClr>
                  </a:outerShdw>
                </a:effectLst>
              </a:rPr>
              <a:t>梯度消失</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t="2206" r="786" b="3701"/>
          <a:stretch>
            <a:fillRect/>
          </a:stretch>
        </p:blipFill>
        <p:spPr>
          <a:xfrm>
            <a:off x="89265" y="850353"/>
            <a:ext cx="11743964" cy="5724192"/>
          </a:xfrm>
          <a:prstGeom prst="rect">
            <a:avLst/>
          </a:prstGeom>
        </p:spPr>
      </p:pic>
      <p:sp>
        <p:nvSpPr>
          <p:cNvPr id="2" name="矩形 1"/>
          <p:cNvSpPr/>
          <p:nvPr/>
        </p:nvSpPr>
        <p:spPr>
          <a:xfrm>
            <a:off x="4977746" y="450243"/>
            <a:ext cx="2058577" cy="400110"/>
          </a:xfrm>
          <a:prstGeom prst="rect">
            <a:avLst/>
          </a:prstGeom>
        </p:spPr>
        <p:txBody>
          <a:bodyPr wrap="none">
            <a:spAutoFit/>
          </a:bodyPr>
          <a:lstStyle/>
          <a:p>
            <a:pPr lvl="0"/>
            <a:r>
              <a:rPr lang="zh-CN" altLang="en-US" sz="2000" dirty="0">
                <a:solidFill>
                  <a:srgbClr val="BD934E"/>
                </a:solidFill>
              </a:rPr>
              <a:t>错误及错误分析</a:t>
            </a:r>
          </a:p>
        </p:txBody>
      </p:sp>
      <p:pic>
        <p:nvPicPr>
          <p:cNvPr id="3" name="图片 2" descr="G:\2021\校庆\PPT\logo-08.pnglogo-08"/>
          <p:cNvPicPr>
            <a:picLocks noChangeAspect="1"/>
          </p:cNvPicPr>
          <p:nvPr/>
        </p:nvPicPr>
        <p:blipFill>
          <a:blip r:embed="rId5"/>
          <a:srcRect/>
          <a:stretch>
            <a:fillRect/>
          </a:stretch>
        </p:blipFill>
        <p:spPr>
          <a:xfrm rot="17197349" flipH="1">
            <a:off x="4494838" y="468682"/>
            <a:ext cx="525802" cy="484314"/>
          </a:xfrm>
          <a:prstGeom prst="rect">
            <a:avLst/>
          </a:prstGeom>
        </p:spPr>
      </p:pic>
      <p:sp>
        <p:nvSpPr>
          <p:cNvPr id="6" name="矩形 5"/>
          <p:cNvSpPr/>
          <p:nvPr/>
        </p:nvSpPr>
        <p:spPr>
          <a:xfrm>
            <a:off x="6487747" y="4253321"/>
            <a:ext cx="5091445" cy="1200329"/>
          </a:xfrm>
          <a:prstGeom prst="rect">
            <a:avLst/>
          </a:prstGeom>
          <a:noFill/>
        </p:spPr>
        <p:txBody>
          <a:bodyPr wrap="square" lIns="91440" tIns="45720" rIns="91440" bIns="45720">
            <a:spAutoFit/>
          </a:bodyPr>
          <a:lstStyle/>
          <a:p>
            <a:pPr algn="ctr"/>
            <a:r>
              <a:rPr lang="zh-CN" altLang="en-US" sz="3600" b="0" cap="none" spc="0" dirty="0">
                <a:ln w="0"/>
                <a:solidFill>
                  <a:schemeClr val="tx1"/>
                </a:solidFill>
                <a:effectLst>
                  <a:outerShdw blurRad="38100" dist="19050" dir="2700000" algn="tl" rotWithShape="0">
                    <a:schemeClr val="dk1">
                      <a:alpha val="40000"/>
                    </a:schemeClr>
                  </a:outerShdw>
                </a:effectLst>
              </a:rPr>
              <a:t>训练</a:t>
            </a:r>
            <a:r>
              <a:rPr lang="en-US" altLang="zh-CN" sz="3600" b="0" cap="none" spc="0" dirty="0" err="1">
                <a:ln w="0"/>
                <a:solidFill>
                  <a:schemeClr val="tx1"/>
                </a:solidFill>
                <a:effectLst>
                  <a:outerShdw blurRad="38100" dist="19050" dir="2700000" algn="tl" rotWithShape="0">
                    <a:schemeClr val="dk1">
                      <a:alpha val="40000"/>
                    </a:schemeClr>
                  </a:outerShdw>
                </a:effectLst>
              </a:rPr>
              <a:t>gan</a:t>
            </a:r>
            <a:r>
              <a:rPr lang="zh-CN" altLang="en-US" sz="3600" b="0" cap="none" spc="0" dirty="0">
                <a:ln w="0"/>
                <a:solidFill>
                  <a:schemeClr val="tx1"/>
                </a:solidFill>
                <a:effectLst>
                  <a:outerShdw blurRad="38100" dist="19050" dir="2700000" algn="tl" rotWithShape="0">
                    <a:schemeClr val="dk1">
                      <a:alpha val="40000"/>
                    </a:schemeClr>
                  </a:outerShdw>
                </a:effectLst>
              </a:rPr>
              <a:t>需要注意的问题：平衡生成器与判别器</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15303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015740"/>
            <a:ext cx="4729480" cy="4364355"/>
          </a:xfrm>
          <a:prstGeom prst="rect">
            <a:avLst/>
          </a:prstGeom>
        </p:spPr>
      </p:pic>
      <p:sp>
        <p:nvSpPr>
          <p:cNvPr id="4" name="矩形 3"/>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9453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06</a:t>
            </a:r>
          </a:p>
        </p:txBody>
      </p:sp>
      <p:sp>
        <p:nvSpPr>
          <p:cNvPr id="13" name="标题 12"/>
          <p:cNvSpPr>
            <a:spLocks noGrp="1"/>
          </p:cNvSpPr>
          <p:nvPr>
            <p:custDataLst>
              <p:tags r:id="rId3"/>
            </p:custDataLst>
          </p:nvPr>
        </p:nvSpPr>
        <p:spPr>
          <a:xfrm>
            <a:off x="7070724" y="307308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a:lstStyle>
          <a:p>
            <a:pPr algn="l"/>
            <a:r>
              <a:rPr lang="zh-CN" altLang="en-US" sz="4000" dirty="0">
                <a:latin typeface="+mj-ea"/>
                <a:ea typeface="微软雅黑" panose="020B0503020204020204" pitchFamily="34" charset="-122"/>
                <a:cs typeface="+mj-ea"/>
              </a:rPr>
              <a:t>模型改进</a:t>
            </a:r>
          </a:p>
        </p:txBody>
      </p:sp>
      <p:pic>
        <p:nvPicPr>
          <p:cNvPr id="18" name="图片 17" descr="logo-15"/>
          <p:cNvPicPr>
            <a:picLocks noChangeAspect="1"/>
          </p:cNvPicPr>
          <p:nvPr/>
        </p:nvPicPr>
        <p:blipFill>
          <a:blip r:embed="rId7"/>
          <a:stretch>
            <a:fillRect/>
          </a:stretch>
        </p:blipFill>
        <p:spPr>
          <a:xfrm>
            <a:off x="1215390" y="2663190"/>
            <a:ext cx="2785745" cy="1563370"/>
          </a:xfrm>
          <a:prstGeom prst="rect">
            <a:avLst/>
          </a:prstGeom>
        </p:spPr>
      </p:pic>
      <p:cxnSp>
        <p:nvCxnSpPr>
          <p:cNvPr id="19" name="直接连接符 18"/>
          <p:cNvCxnSpPr/>
          <p:nvPr/>
        </p:nvCxnSpPr>
        <p:spPr>
          <a:xfrm>
            <a:off x="4196080" y="2765425"/>
            <a:ext cx="0" cy="1451610"/>
          </a:xfrm>
          <a:prstGeom prst="line">
            <a:avLst/>
          </a:prstGeom>
          <a:ln w="9525">
            <a:solidFill>
              <a:srgbClr val="BD934E"/>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77746" y="450243"/>
            <a:ext cx="1706880" cy="398780"/>
          </a:xfrm>
          <a:prstGeom prst="rect">
            <a:avLst/>
          </a:prstGeom>
        </p:spPr>
        <p:txBody>
          <a:bodyPr wrap="none">
            <a:spAutoFit/>
          </a:bodyPr>
          <a:lstStyle/>
          <a:p>
            <a:pPr lvl="0"/>
            <a:r>
              <a:rPr lang="zh-CN" altLang="en-US" sz="2000" dirty="0">
                <a:solidFill>
                  <a:srgbClr val="BD934E"/>
                </a:solidFill>
              </a:rPr>
              <a:t>当前存在问题</a:t>
            </a:r>
          </a:p>
        </p:txBody>
      </p:sp>
      <p:pic>
        <p:nvPicPr>
          <p:cNvPr id="3" name="图片 2" descr="G:\2021\校庆\PPT\logo-08.pnglogo-08"/>
          <p:cNvPicPr>
            <a:picLocks noChangeAspect="1"/>
          </p:cNvPicPr>
          <p:nvPr/>
        </p:nvPicPr>
        <p:blipFill>
          <a:blip r:embed="rId3"/>
          <a:srcRect/>
          <a:stretch>
            <a:fillRect/>
          </a:stretch>
        </p:blipFill>
        <p:spPr>
          <a:xfrm rot="17197349" flipH="1">
            <a:off x="4494838" y="468682"/>
            <a:ext cx="525802" cy="484314"/>
          </a:xfrm>
          <a:prstGeom prst="rect">
            <a:avLst/>
          </a:prstGeom>
        </p:spPr>
      </p:pic>
      <p:sp>
        <p:nvSpPr>
          <p:cNvPr id="4" name="矩形 3"/>
          <p:cNvSpPr/>
          <p:nvPr/>
        </p:nvSpPr>
        <p:spPr>
          <a:xfrm>
            <a:off x="1138114" y="1459911"/>
            <a:ext cx="4078553" cy="1077218"/>
          </a:xfrm>
          <a:prstGeom prst="rect">
            <a:avLst/>
          </a:prstGeom>
          <a:noFill/>
        </p:spPr>
        <p:txBody>
          <a:bodyPr wrap="square" lIns="91440" tIns="45720" rIns="91440" bIns="45720">
            <a:spAutoFit/>
          </a:bodyPr>
          <a:lstStyle/>
          <a:p>
            <a:pPr algn="ctr"/>
            <a:r>
              <a:rPr lang="zh-CN" altLang="en-US" sz="3200" b="0" cap="none" spc="0" dirty="0">
                <a:ln w="0"/>
                <a:solidFill>
                  <a:schemeClr val="tx1"/>
                </a:solidFill>
                <a:effectLst>
                  <a:outerShdw blurRad="38100" dist="19050" dir="2700000" algn="tl" rotWithShape="0">
                    <a:schemeClr val="dk1">
                      <a:alpha val="40000"/>
                    </a:schemeClr>
                  </a:outerShdw>
                </a:effectLst>
              </a:rPr>
              <a:t>考虑到了和弦，导致了张量有时过于稀疏</a:t>
            </a:r>
          </a:p>
        </p:txBody>
      </p:sp>
      <p:sp>
        <p:nvSpPr>
          <p:cNvPr id="5" name="矩形 4"/>
          <p:cNvSpPr/>
          <p:nvPr/>
        </p:nvSpPr>
        <p:spPr>
          <a:xfrm>
            <a:off x="6651441" y="1459911"/>
            <a:ext cx="3957738" cy="1077218"/>
          </a:xfrm>
          <a:prstGeom prst="rect">
            <a:avLst/>
          </a:prstGeom>
          <a:noFill/>
        </p:spPr>
        <p:txBody>
          <a:bodyPr wrap="square" lIns="91440" tIns="45720" rIns="91440" bIns="45720">
            <a:spAutoFit/>
          </a:bodyPr>
          <a:lstStyle/>
          <a:p>
            <a:pPr algn="ctr"/>
            <a:r>
              <a:rPr lang="zh-CN" altLang="en-US" sz="3200" b="0" cap="none" spc="0" dirty="0">
                <a:ln w="0"/>
                <a:solidFill>
                  <a:schemeClr val="tx1"/>
                </a:solidFill>
                <a:effectLst>
                  <a:outerShdw blurRad="38100" dist="19050" dir="2700000" algn="tl" rotWithShape="0">
                    <a:schemeClr val="dk1">
                      <a:alpha val="40000"/>
                    </a:schemeClr>
                  </a:outerShdw>
                </a:effectLst>
              </a:rPr>
              <a:t>缺乏时序上的前后联系</a:t>
            </a:r>
            <a:r>
              <a:rPr lang="zh-CN" altLang="en-US" sz="3200" dirty="0">
                <a:ln w="0"/>
                <a:effectLst>
                  <a:outerShdw blurRad="38100" dist="19050" dir="2700000" algn="tl" rotWithShape="0">
                    <a:schemeClr val="dk1">
                      <a:alpha val="40000"/>
                    </a:schemeClr>
                  </a:outerShdw>
                </a:effectLst>
              </a:rPr>
              <a:t>，没有考虑旋律</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7" name="图片 6"/>
          <p:cNvPicPr>
            <a:picLocks noChangeAspect="1"/>
          </p:cNvPicPr>
          <p:nvPr/>
        </p:nvPicPr>
        <p:blipFill>
          <a:blip r:embed="rId4"/>
          <a:stretch>
            <a:fillRect/>
          </a:stretch>
        </p:blipFill>
        <p:spPr>
          <a:xfrm>
            <a:off x="347010" y="2794533"/>
            <a:ext cx="5531134" cy="379749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874935"/>
            <a:ext cx="5853736" cy="334763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77746" y="450243"/>
            <a:ext cx="2236510" cy="400110"/>
          </a:xfrm>
          <a:prstGeom prst="rect">
            <a:avLst/>
          </a:prstGeom>
        </p:spPr>
        <p:txBody>
          <a:bodyPr wrap="none">
            <a:spAutoFit/>
          </a:bodyPr>
          <a:lstStyle/>
          <a:p>
            <a:pPr lvl="0"/>
            <a:r>
              <a:rPr lang="zh-CN" altLang="en-US" sz="2000" dirty="0">
                <a:solidFill>
                  <a:srgbClr val="BD934E"/>
                </a:solidFill>
              </a:rPr>
              <a:t>进一步改进的方向</a:t>
            </a:r>
          </a:p>
        </p:txBody>
      </p:sp>
      <p:pic>
        <p:nvPicPr>
          <p:cNvPr id="3" name="图片 2" descr="G:\2021\校庆\PPT\logo-08.pnglogo-08"/>
          <p:cNvPicPr>
            <a:picLocks noChangeAspect="1"/>
          </p:cNvPicPr>
          <p:nvPr/>
        </p:nvPicPr>
        <p:blipFill>
          <a:blip r:embed="rId3"/>
          <a:srcRect/>
          <a:stretch>
            <a:fillRect/>
          </a:stretch>
        </p:blipFill>
        <p:spPr>
          <a:xfrm rot="17197349" flipH="1">
            <a:off x="4494838" y="468682"/>
            <a:ext cx="525802" cy="484314"/>
          </a:xfrm>
          <a:prstGeom prst="rect">
            <a:avLst/>
          </a:prstGeom>
        </p:spPr>
      </p:pic>
      <p:sp>
        <p:nvSpPr>
          <p:cNvPr id="4" name="文本框 3"/>
          <p:cNvSpPr txBox="1"/>
          <p:nvPr/>
        </p:nvSpPr>
        <p:spPr>
          <a:xfrm>
            <a:off x="3295578" y="910944"/>
            <a:ext cx="5631839" cy="584775"/>
          </a:xfrm>
          <a:prstGeom prst="rect">
            <a:avLst/>
          </a:prstGeom>
          <a:noFill/>
        </p:spPr>
        <p:txBody>
          <a:bodyPr wrap="square" rtlCol="0">
            <a:spAutoFit/>
          </a:bodyPr>
          <a:lstStyle/>
          <a:p>
            <a:r>
              <a:rPr lang="zh-CN" altLang="en-US" sz="3200" dirty="0"/>
              <a:t>将音乐生成这个任务继续细分：</a:t>
            </a:r>
            <a:endParaRPr lang="en-US" altLang="zh-CN" sz="3200" dirty="0"/>
          </a:p>
        </p:txBody>
      </p:sp>
      <p:sp>
        <p:nvSpPr>
          <p:cNvPr id="5" name="文本框 4"/>
          <p:cNvSpPr txBox="1"/>
          <p:nvPr/>
        </p:nvSpPr>
        <p:spPr>
          <a:xfrm>
            <a:off x="747302" y="2017011"/>
            <a:ext cx="4417995" cy="954107"/>
          </a:xfrm>
          <a:prstGeom prst="rect">
            <a:avLst/>
          </a:prstGeom>
          <a:noFill/>
        </p:spPr>
        <p:txBody>
          <a:bodyPr wrap="square" rtlCol="0">
            <a:spAutoFit/>
          </a:bodyPr>
          <a:lstStyle/>
          <a:p>
            <a:r>
              <a:rPr lang="zh-CN" altLang="en-US" sz="2800" dirty="0"/>
              <a:t>旋律部分采取</a:t>
            </a:r>
            <a:r>
              <a:rPr lang="en-US" altLang="zh-CN" sz="2800" dirty="0"/>
              <a:t>RNN</a:t>
            </a:r>
            <a:r>
              <a:rPr lang="zh-CN" altLang="en-US" sz="2800" dirty="0"/>
              <a:t>网络，使用二维的张量</a:t>
            </a:r>
          </a:p>
        </p:txBody>
      </p:sp>
      <p:sp>
        <p:nvSpPr>
          <p:cNvPr id="6" name="文本框 5"/>
          <p:cNvSpPr txBox="1"/>
          <p:nvPr/>
        </p:nvSpPr>
        <p:spPr>
          <a:xfrm>
            <a:off x="7026705" y="2017011"/>
            <a:ext cx="4157189" cy="954107"/>
          </a:xfrm>
          <a:prstGeom prst="rect">
            <a:avLst/>
          </a:prstGeom>
          <a:noFill/>
        </p:spPr>
        <p:txBody>
          <a:bodyPr wrap="square" rtlCol="0">
            <a:spAutoFit/>
          </a:bodyPr>
          <a:lstStyle/>
          <a:p>
            <a:r>
              <a:rPr lang="zh-CN" altLang="en-US" sz="2800" dirty="0"/>
              <a:t>伴奏部分采取</a:t>
            </a:r>
            <a:r>
              <a:rPr lang="en-US" altLang="zh-CN" sz="2800" dirty="0"/>
              <a:t>CNN</a:t>
            </a:r>
            <a:r>
              <a:rPr lang="zh-CN" altLang="en-US" sz="2800" dirty="0"/>
              <a:t>，使用三维的张量</a:t>
            </a:r>
          </a:p>
        </p:txBody>
      </p:sp>
      <p:sp>
        <p:nvSpPr>
          <p:cNvPr id="7" name="文本框 6"/>
          <p:cNvSpPr txBox="1"/>
          <p:nvPr/>
        </p:nvSpPr>
        <p:spPr>
          <a:xfrm>
            <a:off x="2249441" y="1490998"/>
            <a:ext cx="1418095" cy="461665"/>
          </a:xfrm>
          <a:prstGeom prst="rect">
            <a:avLst/>
          </a:prstGeom>
          <a:noFill/>
        </p:spPr>
        <p:txBody>
          <a:bodyPr wrap="square" rtlCol="0">
            <a:spAutoFit/>
          </a:bodyPr>
          <a:lstStyle/>
          <a:p>
            <a:r>
              <a:rPr lang="zh-CN" altLang="en-US" sz="2400" dirty="0"/>
              <a:t>旋律部分</a:t>
            </a:r>
          </a:p>
        </p:txBody>
      </p:sp>
      <p:sp>
        <p:nvSpPr>
          <p:cNvPr id="8" name="文本框 7"/>
          <p:cNvSpPr txBox="1"/>
          <p:nvPr/>
        </p:nvSpPr>
        <p:spPr>
          <a:xfrm>
            <a:off x="8307135" y="1490997"/>
            <a:ext cx="1596325" cy="461665"/>
          </a:xfrm>
          <a:prstGeom prst="rect">
            <a:avLst/>
          </a:prstGeom>
          <a:noFill/>
        </p:spPr>
        <p:txBody>
          <a:bodyPr wrap="square" rtlCol="0">
            <a:spAutoFit/>
          </a:bodyPr>
          <a:lstStyle/>
          <a:p>
            <a:r>
              <a:rPr lang="zh-CN" altLang="en-US" sz="2400" dirty="0"/>
              <a:t>伴奏部分</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4" y="3255993"/>
            <a:ext cx="6540767"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1" r="37390"/>
          <a:stretch>
            <a:fillRect/>
          </a:stretch>
        </p:blipFill>
        <p:spPr>
          <a:xfrm>
            <a:off x="6935285" y="4305420"/>
            <a:ext cx="3843785" cy="13778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79" name="图片 78"/>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
        <p:nvSpPr>
          <p:cNvPr id="80" name="矩形 79"/>
          <p:cNvSpPr/>
          <p:nvPr/>
        </p:nvSpPr>
        <p:spPr>
          <a:xfrm>
            <a:off x="-4762" y="0"/>
            <a:ext cx="12201525" cy="6858000"/>
          </a:xfrm>
          <a:prstGeom prst="rect">
            <a:avLst/>
          </a:prstGeom>
          <a:gradFill>
            <a:gsLst>
              <a:gs pos="0">
                <a:srgbClr val="0070C0">
                  <a:alpha val="95000"/>
                </a:srgbClr>
              </a:gs>
              <a:gs pos="100000">
                <a:srgbClr val="0070C0">
                  <a:alpha val="8000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图片 81" descr="G:\2021\校庆\PPT\logo-08.pnglogo-08"/>
          <p:cNvPicPr>
            <a:picLocks noChangeAspect="1"/>
          </p:cNvPicPr>
          <p:nvPr/>
        </p:nvPicPr>
        <p:blipFill>
          <a:blip r:embed="rId5"/>
          <a:srcRect/>
          <a:stretch>
            <a:fillRect/>
          </a:stretch>
        </p:blipFill>
        <p:spPr>
          <a:xfrm rot="9900000">
            <a:off x="-225425" y="3722007"/>
            <a:ext cx="4442460" cy="4091940"/>
          </a:xfrm>
          <a:prstGeom prst="rect">
            <a:avLst/>
          </a:prstGeom>
        </p:spPr>
      </p:pic>
      <p:pic>
        <p:nvPicPr>
          <p:cNvPr id="81" name="图片 80" descr="G:\2021\校庆\PPT\logo-08.pnglogo-08"/>
          <p:cNvPicPr>
            <a:picLocks noChangeAspect="1"/>
          </p:cNvPicPr>
          <p:nvPr/>
        </p:nvPicPr>
        <p:blipFill>
          <a:blip r:embed="rId5"/>
          <a:srcRect/>
          <a:stretch>
            <a:fillRect/>
          </a:stretch>
        </p:blipFill>
        <p:spPr>
          <a:xfrm rot="20316380">
            <a:off x="8076749" y="-1207408"/>
            <a:ext cx="4442460" cy="4091940"/>
          </a:xfrm>
          <a:prstGeom prst="rect">
            <a:avLst/>
          </a:prstGeom>
        </p:spPr>
      </p:pic>
      <p:sp>
        <p:nvSpPr>
          <p:cNvPr id="16" name="矩形 15"/>
          <p:cNvSpPr/>
          <p:nvPr/>
        </p:nvSpPr>
        <p:spPr>
          <a:xfrm>
            <a:off x="-9525" y="1481456"/>
            <a:ext cx="12201525" cy="3814444"/>
          </a:xfrm>
          <a:prstGeom prst="rect">
            <a:avLst/>
          </a:prstGeom>
          <a:solidFill>
            <a:srgbClr val="00487E"/>
          </a:solidFill>
          <a:ln>
            <a:noFill/>
          </a:ln>
          <a:effectLst>
            <a:outerShdw blurRad="1016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281716" y="2901357"/>
            <a:ext cx="3715656" cy="1015663"/>
          </a:xfrm>
          <a:prstGeom prst="rect">
            <a:avLst/>
          </a:prstGeom>
          <a:noFill/>
        </p:spPr>
        <p:txBody>
          <a:bodyPr wrap="square" rtlCol="0">
            <a:spAutoFit/>
          </a:bodyPr>
          <a:lstStyle/>
          <a:p>
            <a:pPr algn="dist"/>
            <a:r>
              <a:rPr lang="zh-CN" altLang="en-US" sz="6000" b="1" dirty="0">
                <a:solidFill>
                  <a:srgbClr val="B88F4D"/>
                </a:solidFill>
                <a:latin typeface="微软雅黑" panose="020B0503020204020204" pitchFamily="34" charset="-122"/>
                <a:ea typeface="微软雅黑" panose="020B0503020204020204" pitchFamily="34" charset="-122"/>
                <a:sym typeface="+mn-ea"/>
              </a:rPr>
              <a:t>谢谢观看</a:t>
            </a:r>
            <a:endParaRPr lang="zh-CN" altLang="en-US" sz="6000" b="1" dirty="0">
              <a:solidFill>
                <a:srgbClr val="BD934E"/>
              </a:solidFill>
              <a:latin typeface="微软雅黑" panose="020B0503020204020204" pitchFamily="34" charset="-122"/>
              <a:ea typeface="微软雅黑" panose="020B0503020204020204" pitchFamily="34" charset="-122"/>
            </a:endParaRPr>
          </a:p>
        </p:txBody>
      </p:sp>
      <p:pic>
        <p:nvPicPr>
          <p:cNvPr id="12" name="图片 11" descr="徽标&#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8655" y="3796250"/>
            <a:ext cx="4025164" cy="835287"/>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580996" y="450243"/>
            <a:ext cx="1198880" cy="398780"/>
          </a:xfrm>
          <a:prstGeom prst="rect">
            <a:avLst/>
          </a:prstGeom>
        </p:spPr>
        <p:txBody>
          <a:bodyPr wrap="none">
            <a:spAutoFit/>
          </a:bodyPr>
          <a:lstStyle/>
          <a:p>
            <a:pPr lvl="0" algn="l"/>
            <a:r>
              <a:rPr lang="zh-CN" altLang="en-US" sz="2000" dirty="0">
                <a:solidFill>
                  <a:srgbClr val="BD934E"/>
                </a:solidFill>
                <a:sym typeface="+mn-ea"/>
              </a:rPr>
              <a:t>项目概述</a:t>
            </a:r>
            <a:endParaRPr lang="zh-CN" altLang="en-US" sz="2000" dirty="0">
              <a:solidFill>
                <a:srgbClr val="BD934E"/>
              </a:solidFill>
            </a:endParaRPr>
          </a:p>
        </p:txBody>
      </p:sp>
      <p:pic>
        <p:nvPicPr>
          <p:cNvPr id="20" name="图片 19" descr="G:\2021\校庆\PPT\logo-08.pnglogo-08"/>
          <p:cNvPicPr>
            <a:picLocks noChangeAspect="1"/>
          </p:cNvPicPr>
          <p:nvPr/>
        </p:nvPicPr>
        <p:blipFill>
          <a:blip r:embed="rId27"/>
          <a:srcRect/>
          <a:stretch>
            <a:fillRect/>
          </a:stretch>
        </p:blipFill>
        <p:spPr>
          <a:xfrm rot="17197349" flipH="1">
            <a:off x="5098088" y="468682"/>
            <a:ext cx="525802" cy="484314"/>
          </a:xfrm>
          <a:prstGeom prst="rect">
            <a:avLst/>
          </a:prstGeom>
        </p:spPr>
      </p:pic>
      <p:sp>
        <p:nvSpPr>
          <p:cNvPr id="10" name="椭圆 9"/>
          <p:cNvSpPr/>
          <p:nvPr>
            <p:custDataLst>
              <p:tags r:id="rId2"/>
            </p:custDataLst>
          </p:nvPr>
        </p:nvSpPr>
        <p:spPr>
          <a:xfrm>
            <a:off x="6285230" y="2840038"/>
            <a:ext cx="1830705" cy="1830705"/>
          </a:xfrm>
          <a:prstGeom prst="ellipse">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1" name="椭圆 10"/>
          <p:cNvSpPr/>
          <p:nvPr>
            <p:custDataLst>
              <p:tags r:id="rId3"/>
            </p:custDataLst>
          </p:nvPr>
        </p:nvSpPr>
        <p:spPr>
          <a:xfrm>
            <a:off x="6379210" y="2934653"/>
            <a:ext cx="1642110" cy="1642110"/>
          </a:xfrm>
          <a:prstGeom prst="ellipse">
            <a:avLst/>
          </a:prstGeom>
          <a:solidFill>
            <a:schemeClr val="accent3"/>
          </a:solidFill>
          <a:ln>
            <a:noFill/>
          </a:ln>
          <a:effectLst>
            <a:innerShdw blurRad="152400">
              <a:schemeClr val="accent3">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6525" tIns="288290" rIns="136525" bIns="0" numCol="1" spcCol="0" rtlCol="0" fromWordArt="0" anchor="t" anchorCtr="0" forceAA="0" compatLnSpc="1">
            <a:normAutofit/>
          </a:bodyPr>
          <a:lstStyle/>
          <a:p>
            <a:pPr lvl="0" algn="ctr">
              <a:buClrTx/>
              <a:buSzTx/>
              <a:buFontTx/>
            </a:pPr>
            <a:endParaRPr lang="zh-CN" altLang="en-US" sz="1600" b="1">
              <a:solidFill>
                <a:srgbClr val="FFFFFF"/>
              </a:solidFill>
              <a:latin typeface="+mj-ea"/>
              <a:ea typeface="+mj-ea"/>
              <a:cs typeface="+mj-ea"/>
              <a:sym typeface="+mn-ea"/>
            </a:endParaRPr>
          </a:p>
        </p:txBody>
      </p:sp>
      <p:sp>
        <p:nvSpPr>
          <p:cNvPr id="12" name="椭圆 11"/>
          <p:cNvSpPr/>
          <p:nvPr>
            <p:custDataLst>
              <p:tags r:id="rId4"/>
            </p:custDataLst>
          </p:nvPr>
        </p:nvSpPr>
        <p:spPr>
          <a:xfrm>
            <a:off x="6464935" y="3019743"/>
            <a:ext cx="1471295" cy="1471295"/>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3">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弧形 12"/>
          <p:cNvSpPr/>
          <p:nvPr>
            <p:custDataLst>
              <p:tags r:id="rId5"/>
            </p:custDataLst>
          </p:nvPr>
        </p:nvSpPr>
        <p:spPr>
          <a:xfrm flipV="1">
            <a:off x="6083300" y="1862773"/>
            <a:ext cx="2327910" cy="2327910"/>
          </a:xfrm>
          <a:prstGeom prst="arc">
            <a:avLst>
              <a:gd name="adj1" fmla="val 1352946"/>
              <a:gd name="adj2" fmla="val 10848491"/>
            </a:avLst>
          </a:prstGeom>
          <a:ln w="44450" cap="rnd">
            <a:solidFill>
              <a:schemeClr val="accent3">
                <a:alpha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zh-CN" altLang="en-US"/>
          </a:p>
        </p:txBody>
      </p:sp>
      <p:pic>
        <p:nvPicPr>
          <p:cNvPr id="86" name="图片 85" descr="343439383331313b343532303032373bbfcdbba7b5b5b0b8"/>
          <p:cNvPicPr>
            <a:picLocks noChangeAspect="1"/>
          </p:cNvPicPr>
          <p:nvPr>
            <p:custDataLst>
              <p:tags r:id="rId6"/>
            </p:custDataLst>
          </p:nvPr>
        </p:nvPicPr>
        <p:blipFill>
          <a:blip r:embed="rId28">
            <a:extLst>
              <a:ext uri="{96DAC541-7B7A-43D3-8B79-37D633B846F1}">
                <asvg:svgBlip xmlns:asvg="http://schemas.microsoft.com/office/drawing/2016/SVG/main" r:embed="rId29"/>
              </a:ext>
            </a:extLst>
          </a:blip>
          <a:stretch>
            <a:fillRect/>
          </a:stretch>
        </p:blipFill>
        <p:spPr>
          <a:xfrm>
            <a:off x="7044690" y="3318193"/>
            <a:ext cx="311150" cy="311150"/>
          </a:xfrm>
          <a:prstGeom prst="rect">
            <a:avLst/>
          </a:prstGeom>
          <a:effectLst>
            <a:outerShdw blurRad="50800" dist="38100" dir="5400000" algn="t" rotWithShape="0">
              <a:schemeClr val="accent3">
                <a:lumMod val="75000"/>
                <a:alpha val="20000"/>
              </a:schemeClr>
            </a:outerShdw>
          </a:effectLst>
        </p:spPr>
      </p:pic>
      <p:sp>
        <p:nvSpPr>
          <p:cNvPr id="14" name="椭圆 13"/>
          <p:cNvSpPr/>
          <p:nvPr>
            <p:custDataLst>
              <p:tags r:id="rId7"/>
            </p:custDataLst>
          </p:nvPr>
        </p:nvSpPr>
        <p:spPr>
          <a:xfrm>
            <a:off x="8587105" y="2840038"/>
            <a:ext cx="1830705" cy="1830705"/>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4" name="椭圆 23"/>
          <p:cNvSpPr/>
          <p:nvPr>
            <p:custDataLst>
              <p:tags r:id="rId8"/>
            </p:custDataLst>
          </p:nvPr>
        </p:nvSpPr>
        <p:spPr>
          <a:xfrm>
            <a:off x="8681085" y="2934653"/>
            <a:ext cx="1642110" cy="1642110"/>
          </a:xfrm>
          <a:prstGeom prst="ellipse">
            <a:avLst/>
          </a:prstGeom>
          <a:solidFill>
            <a:schemeClr val="accent4"/>
          </a:solidFill>
          <a:ln>
            <a:noFill/>
          </a:ln>
          <a:effectLst>
            <a:innerShdw blurRad="152400">
              <a:schemeClr val="accent3">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6525" tIns="288290" rIns="136525" bIns="0" numCol="1" spcCol="0" rtlCol="0" fromWordArt="0" anchor="t" anchorCtr="0" forceAA="0" compatLnSpc="1">
            <a:normAutofit/>
          </a:bodyPr>
          <a:lstStyle/>
          <a:p>
            <a:pPr lvl="0" algn="ctr">
              <a:buClrTx/>
              <a:buSzTx/>
              <a:buFontTx/>
            </a:pPr>
            <a:endParaRPr lang="zh-CN" altLang="en-US" sz="1600" b="1">
              <a:solidFill>
                <a:srgbClr val="FFFFFF"/>
              </a:solidFill>
              <a:latin typeface="+mj-ea"/>
              <a:ea typeface="+mj-ea"/>
              <a:cs typeface="+mj-ea"/>
              <a:sym typeface="+mn-ea"/>
            </a:endParaRPr>
          </a:p>
        </p:txBody>
      </p:sp>
      <p:sp>
        <p:nvSpPr>
          <p:cNvPr id="16" name="椭圆 15"/>
          <p:cNvSpPr/>
          <p:nvPr>
            <p:custDataLst>
              <p:tags r:id="rId9"/>
            </p:custDataLst>
          </p:nvPr>
        </p:nvSpPr>
        <p:spPr>
          <a:xfrm>
            <a:off x="8766810" y="3019743"/>
            <a:ext cx="1471295" cy="1471295"/>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弧形 18"/>
          <p:cNvSpPr/>
          <p:nvPr>
            <p:custDataLst>
              <p:tags r:id="rId10"/>
            </p:custDataLst>
          </p:nvPr>
        </p:nvSpPr>
        <p:spPr>
          <a:xfrm flipV="1">
            <a:off x="8385175" y="1430338"/>
            <a:ext cx="2327910" cy="2327910"/>
          </a:xfrm>
          <a:prstGeom prst="arc">
            <a:avLst>
              <a:gd name="adj1" fmla="val 10822527"/>
              <a:gd name="adj2" fmla="val 20157622"/>
            </a:avLst>
          </a:prstGeom>
          <a:ln w="44450" cap="rnd">
            <a:solidFill>
              <a:schemeClr val="accent4">
                <a:alpha val="50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zh-CN" altLang="en-US"/>
          </a:p>
        </p:txBody>
      </p:sp>
      <p:pic>
        <p:nvPicPr>
          <p:cNvPr id="88" name="图片 87" descr="343439383331313b343532303032383bbfcdbba7b9dcc0ed"/>
          <p:cNvPicPr>
            <a:picLocks noChangeAspect="1"/>
          </p:cNvPicPr>
          <p:nvPr>
            <p:custDataLst>
              <p:tags r:id="rId11"/>
            </p:custDataLst>
          </p:nvPr>
        </p:nvPicPr>
        <p:blipFill>
          <a:blip r:embed="rId30">
            <a:extLst>
              <a:ext uri="{96DAC541-7B7A-43D3-8B79-37D633B846F1}">
                <asvg:svgBlip xmlns:asvg="http://schemas.microsoft.com/office/drawing/2016/SVG/main" r:embed="rId31"/>
              </a:ext>
            </a:extLst>
          </a:blip>
          <a:stretch>
            <a:fillRect/>
          </a:stretch>
        </p:blipFill>
        <p:spPr>
          <a:xfrm>
            <a:off x="9346565" y="3318193"/>
            <a:ext cx="311150" cy="311150"/>
          </a:xfrm>
          <a:prstGeom prst="rect">
            <a:avLst/>
          </a:prstGeom>
          <a:effectLst>
            <a:outerShdw blurRad="50800" dist="38100" dir="5400000" sx="102000" sy="102000" algn="ctr" rotWithShape="0">
              <a:schemeClr val="accent4">
                <a:lumMod val="75000"/>
                <a:alpha val="20000"/>
              </a:schemeClr>
            </a:outerShdw>
          </a:effectLst>
        </p:spPr>
      </p:pic>
      <p:sp>
        <p:nvSpPr>
          <p:cNvPr id="17" name="椭圆 16"/>
          <p:cNvSpPr/>
          <p:nvPr>
            <p:custDataLst>
              <p:tags r:id="rId12"/>
            </p:custDataLst>
          </p:nvPr>
        </p:nvSpPr>
        <p:spPr>
          <a:xfrm>
            <a:off x="1681480" y="2840038"/>
            <a:ext cx="1830705" cy="1830705"/>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8" name="椭圆 17"/>
          <p:cNvSpPr/>
          <p:nvPr>
            <p:custDataLst>
              <p:tags r:id="rId13"/>
            </p:custDataLst>
          </p:nvPr>
        </p:nvSpPr>
        <p:spPr>
          <a:xfrm>
            <a:off x="1775460" y="2934653"/>
            <a:ext cx="1642110" cy="1642110"/>
          </a:xfrm>
          <a:prstGeom prst="ellipse">
            <a:avLst/>
          </a:prstGeom>
          <a:solidFill>
            <a:schemeClr val="accent1"/>
          </a:solidFill>
          <a:ln>
            <a:noFill/>
          </a:ln>
          <a:effectLst>
            <a:innerShdw blurRad="152400">
              <a:schemeClr val="accent1">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6525" tIns="288290" rIns="136525" bIns="0" numCol="1" spcCol="0" rtlCol="0" fromWordArt="0" anchor="t" anchorCtr="0" forceAA="0" compatLnSpc="1">
            <a:normAutofit/>
          </a:bodyPr>
          <a:lstStyle/>
          <a:p>
            <a:pPr lvl="0" algn="ctr">
              <a:buClrTx/>
              <a:buSzTx/>
              <a:buFontTx/>
            </a:pPr>
            <a:endParaRPr lang="zh-CN" altLang="en-US" sz="1600" b="1">
              <a:solidFill>
                <a:srgbClr val="FFFFFF"/>
              </a:solidFill>
              <a:latin typeface="+mj-ea"/>
              <a:ea typeface="+mj-ea"/>
              <a:cs typeface="+mj-ea"/>
              <a:sym typeface="+mn-ea"/>
            </a:endParaRPr>
          </a:p>
        </p:txBody>
      </p:sp>
      <p:sp>
        <p:nvSpPr>
          <p:cNvPr id="21" name="椭圆 20"/>
          <p:cNvSpPr/>
          <p:nvPr>
            <p:custDataLst>
              <p:tags r:id="rId14"/>
            </p:custDataLst>
          </p:nvPr>
        </p:nvSpPr>
        <p:spPr>
          <a:xfrm>
            <a:off x="1861185" y="3019743"/>
            <a:ext cx="1471295" cy="1471295"/>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弧形 21"/>
          <p:cNvSpPr/>
          <p:nvPr>
            <p:custDataLst>
              <p:tags r:id="rId15"/>
            </p:custDataLst>
          </p:nvPr>
        </p:nvSpPr>
        <p:spPr>
          <a:xfrm flipV="1">
            <a:off x="1453515" y="1862773"/>
            <a:ext cx="2327910" cy="2327910"/>
          </a:xfrm>
          <a:prstGeom prst="arc">
            <a:avLst>
              <a:gd name="adj1" fmla="val 1352946"/>
              <a:gd name="adj2" fmla="val 10848491"/>
            </a:avLst>
          </a:prstGeom>
          <a:ln w="44450" cap="rnd">
            <a:solidFill>
              <a:schemeClr val="accent1">
                <a:alpha val="50000"/>
              </a:schemeClr>
            </a:solidFill>
            <a:headEnd type="triangle"/>
          </a:ln>
          <a:effectLst/>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zh-CN" altLang="en-US"/>
          </a:p>
        </p:txBody>
      </p:sp>
      <p:pic>
        <p:nvPicPr>
          <p:cNvPr id="23" name="图片 22" descr="343439383331313b343532303033313bd3a6d3c3c9ccb3c7"/>
          <p:cNvPicPr>
            <a:picLocks noChangeAspect="1"/>
          </p:cNvPicPr>
          <p:nvPr>
            <p:custDataLst>
              <p:tags r:id="rId16"/>
            </p:custDataLst>
          </p:nvPr>
        </p:nvPicPr>
        <p:blipFill>
          <a:blip r:embed="rId32">
            <a:extLst>
              <a:ext uri="{96DAC541-7B7A-43D3-8B79-37D633B846F1}">
                <asvg:svgBlip xmlns:asvg="http://schemas.microsoft.com/office/drawing/2016/SVG/main" r:embed="rId33"/>
              </a:ext>
            </a:extLst>
          </a:blip>
          <a:stretch>
            <a:fillRect/>
          </a:stretch>
        </p:blipFill>
        <p:spPr>
          <a:xfrm>
            <a:off x="2449830" y="3335338"/>
            <a:ext cx="294005" cy="294005"/>
          </a:xfrm>
          <a:prstGeom prst="rect">
            <a:avLst/>
          </a:prstGeom>
          <a:effectLst>
            <a:outerShdw blurRad="50800" dist="38100" dir="5400000" algn="t" rotWithShape="0">
              <a:schemeClr val="accent1">
                <a:lumMod val="75000"/>
                <a:alpha val="20000"/>
              </a:schemeClr>
            </a:outerShdw>
          </a:effectLst>
        </p:spPr>
      </p:pic>
      <p:sp>
        <p:nvSpPr>
          <p:cNvPr id="25" name="椭圆 24"/>
          <p:cNvSpPr/>
          <p:nvPr>
            <p:custDataLst>
              <p:tags r:id="rId17"/>
            </p:custDataLst>
          </p:nvPr>
        </p:nvSpPr>
        <p:spPr>
          <a:xfrm>
            <a:off x="3983355" y="2840038"/>
            <a:ext cx="1830705" cy="1830705"/>
          </a:xfrm>
          <a:prstGeom prst="ellipse">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6" name="椭圆 25"/>
          <p:cNvSpPr/>
          <p:nvPr>
            <p:custDataLst>
              <p:tags r:id="rId18"/>
            </p:custDataLst>
          </p:nvPr>
        </p:nvSpPr>
        <p:spPr>
          <a:xfrm>
            <a:off x="4077335" y="2934653"/>
            <a:ext cx="1642110" cy="1642110"/>
          </a:xfrm>
          <a:prstGeom prst="ellipse">
            <a:avLst/>
          </a:prstGeom>
          <a:solidFill>
            <a:schemeClr val="accent2"/>
          </a:solidFill>
          <a:ln>
            <a:noFill/>
          </a:ln>
          <a:effectLst>
            <a:innerShdw blurRad="152400">
              <a:schemeClr val="accent2">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6525" tIns="288290" rIns="136525" bIns="0" numCol="1" spcCol="0" rtlCol="0" fromWordArt="0" anchor="t" anchorCtr="0" forceAA="0" compatLnSpc="1">
            <a:normAutofit/>
          </a:bodyPr>
          <a:lstStyle/>
          <a:p>
            <a:pPr lvl="0" algn="ctr">
              <a:buClrTx/>
              <a:buSzTx/>
              <a:buFontTx/>
            </a:pPr>
            <a:endParaRPr lang="zh-CN" altLang="en-US" sz="1600" b="1">
              <a:solidFill>
                <a:srgbClr val="FFFFFF"/>
              </a:solidFill>
              <a:latin typeface="+mj-ea"/>
              <a:ea typeface="+mj-ea"/>
              <a:cs typeface="+mj-ea"/>
              <a:sym typeface="+mn-ea"/>
            </a:endParaRPr>
          </a:p>
        </p:txBody>
      </p:sp>
      <p:sp>
        <p:nvSpPr>
          <p:cNvPr id="27" name="椭圆 26"/>
          <p:cNvSpPr/>
          <p:nvPr>
            <p:custDataLst>
              <p:tags r:id="rId19"/>
            </p:custDataLst>
          </p:nvPr>
        </p:nvSpPr>
        <p:spPr>
          <a:xfrm>
            <a:off x="4163060" y="3019743"/>
            <a:ext cx="1471295" cy="1471295"/>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弧形 28"/>
          <p:cNvSpPr/>
          <p:nvPr>
            <p:custDataLst>
              <p:tags r:id="rId20"/>
            </p:custDataLst>
          </p:nvPr>
        </p:nvSpPr>
        <p:spPr>
          <a:xfrm flipV="1">
            <a:off x="3781425" y="1430338"/>
            <a:ext cx="2327910" cy="2327910"/>
          </a:xfrm>
          <a:prstGeom prst="arc">
            <a:avLst>
              <a:gd name="adj1" fmla="val 10822527"/>
              <a:gd name="adj2" fmla="val 20157622"/>
            </a:avLst>
          </a:prstGeom>
          <a:ln w="44450" cap="rnd">
            <a:solidFill>
              <a:schemeClr val="accent2">
                <a:alpha val="50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zh-CN" altLang="en-US"/>
          </a:p>
        </p:txBody>
      </p:sp>
      <p:pic>
        <p:nvPicPr>
          <p:cNvPr id="47" name="图片 46" descr="343435383038363b343532323339393bd6b4d0d0d5aad2aa"/>
          <p:cNvPicPr>
            <a:picLocks noChangeAspect="1"/>
          </p:cNvPicPr>
          <p:nvPr>
            <p:custDataLst>
              <p:tags r:id="rId21"/>
            </p:custDataLst>
          </p:nvPr>
        </p:nvPicPr>
        <p:blipFill>
          <a:blip r:embed="rId34">
            <a:extLst>
              <a:ext uri="{96DAC541-7B7A-43D3-8B79-37D633B846F1}">
                <asvg:svgBlip xmlns:asvg="http://schemas.microsoft.com/office/drawing/2016/SVG/main" r:embed="rId35"/>
              </a:ext>
            </a:extLst>
          </a:blip>
          <a:stretch>
            <a:fillRect/>
          </a:stretch>
        </p:blipFill>
        <p:spPr>
          <a:xfrm>
            <a:off x="4742815" y="3318193"/>
            <a:ext cx="311150" cy="311150"/>
          </a:xfrm>
          <a:prstGeom prst="rect">
            <a:avLst/>
          </a:prstGeom>
          <a:effectLst>
            <a:outerShdw blurRad="50800" dist="38100" dir="5400000" algn="t" rotWithShape="0">
              <a:schemeClr val="accent2">
                <a:lumMod val="75000"/>
                <a:alpha val="20000"/>
              </a:schemeClr>
            </a:outerShdw>
          </a:effectLst>
        </p:spPr>
      </p:pic>
      <p:sp>
        <p:nvSpPr>
          <p:cNvPr id="28" name="标题"/>
          <p:cNvSpPr txBox="1"/>
          <p:nvPr>
            <p:custDataLst>
              <p:tags r:id="rId22"/>
            </p:custDataLst>
          </p:nvPr>
        </p:nvSpPr>
        <p:spPr>
          <a:xfrm>
            <a:off x="1908175" y="3675063"/>
            <a:ext cx="1376680" cy="515620"/>
          </a:xfrm>
          <a:prstGeom prst="rect">
            <a:avLst/>
          </a:prstGeom>
          <a:noFill/>
        </p:spPr>
        <p:txBody>
          <a:bodyPr wrap="square" lIns="36195" tIns="36195" rIns="36195" bIns="36195" rtlCol="0" anchor="t" anchorCtr="0"/>
          <a:lstStyle/>
          <a:p>
            <a:pPr algn="ctr"/>
            <a:r>
              <a:rPr lang="zh-CN" altLang="en-US" sz="2000" b="1" dirty="0">
                <a:solidFill>
                  <a:schemeClr val="bg2"/>
                </a:solidFill>
                <a:cs typeface="+mn-ea"/>
                <a:sym typeface="+mn-lt"/>
              </a:rPr>
              <a:t>音乐样本数据处理</a:t>
            </a:r>
          </a:p>
          <a:p>
            <a:pPr algn="ctr"/>
            <a:endParaRPr lang="zh-CN" altLang="en-US" sz="2000" b="1" spc="300" dirty="0">
              <a:solidFill>
                <a:schemeClr val="bg2"/>
              </a:solidFill>
              <a:latin typeface="+mj-ea"/>
              <a:ea typeface="+mj-ea"/>
              <a:cs typeface="+mn-ea"/>
              <a:sym typeface="+mn-lt"/>
            </a:endParaRPr>
          </a:p>
        </p:txBody>
      </p:sp>
      <p:sp>
        <p:nvSpPr>
          <p:cNvPr id="31" name="标题"/>
          <p:cNvSpPr txBox="1"/>
          <p:nvPr>
            <p:custDataLst>
              <p:tags r:id="rId23"/>
            </p:custDataLst>
          </p:nvPr>
        </p:nvSpPr>
        <p:spPr>
          <a:xfrm>
            <a:off x="4210050" y="3675063"/>
            <a:ext cx="1376680" cy="515620"/>
          </a:xfrm>
          <a:prstGeom prst="rect">
            <a:avLst/>
          </a:prstGeom>
          <a:noFill/>
        </p:spPr>
        <p:txBody>
          <a:bodyPr wrap="square" lIns="36195" tIns="36195" rIns="36195" bIns="36195" rtlCol="0" anchor="t" anchorCtr="0">
            <a:normAutofit/>
          </a:bodyPr>
          <a:lstStyle/>
          <a:p>
            <a:pPr algn="ctr"/>
            <a:r>
              <a:rPr lang="zh-CN" altLang="en-US" sz="2000" b="1" dirty="0">
                <a:solidFill>
                  <a:schemeClr val="bg2"/>
                </a:solidFill>
                <a:cs typeface="+mn-ea"/>
                <a:sym typeface="+mn-lt"/>
              </a:rPr>
              <a:t>训练过程</a:t>
            </a:r>
            <a:endParaRPr lang="zh-CN" altLang="en-US" sz="1600" dirty="0">
              <a:solidFill>
                <a:schemeClr val="tx1">
                  <a:lumMod val="85000"/>
                  <a:lumOff val="15000"/>
                </a:schemeClr>
              </a:solidFill>
              <a:cs typeface="+mn-ea"/>
              <a:sym typeface="+mn-lt"/>
            </a:endParaRPr>
          </a:p>
          <a:p>
            <a:pPr algn="ctr"/>
            <a:endParaRPr lang="zh-CN" altLang="en-US" sz="1600" b="1" spc="300" dirty="0">
              <a:solidFill>
                <a:schemeClr val="bg1"/>
              </a:solidFill>
              <a:latin typeface="+mj-ea"/>
              <a:ea typeface="+mj-ea"/>
              <a:cs typeface="微软雅黑" panose="020B0503020204020204" pitchFamily="34" charset="-122"/>
            </a:endParaRPr>
          </a:p>
        </p:txBody>
      </p:sp>
      <p:sp>
        <p:nvSpPr>
          <p:cNvPr id="33" name="标题"/>
          <p:cNvSpPr txBox="1"/>
          <p:nvPr>
            <p:custDataLst>
              <p:tags r:id="rId24"/>
            </p:custDataLst>
          </p:nvPr>
        </p:nvSpPr>
        <p:spPr>
          <a:xfrm>
            <a:off x="6511925" y="3675063"/>
            <a:ext cx="1376680" cy="515620"/>
          </a:xfrm>
          <a:prstGeom prst="rect">
            <a:avLst/>
          </a:prstGeom>
          <a:noFill/>
        </p:spPr>
        <p:txBody>
          <a:bodyPr wrap="square" lIns="36195" tIns="36195" rIns="36195" bIns="36195" rtlCol="0" anchor="t" anchorCtr="0">
            <a:normAutofit/>
          </a:bodyPr>
          <a:lstStyle/>
          <a:p>
            <a:pPr algn="ctr"/>
            <a:r>
              <a:rPr lang="zh-CN" altLang="en-US" sz="2000" b="1" dirty="0">
                <a:solidFill>
                  <a:schemeClr val="bg2"/>
                </a:solidFill>
                <a:cs typeface="+mn-ea"/>
                <a:sym typeface="+mn-lt"/>
              </a:rPr>
              <a:t>模型构建</a:t>
            </a:r>
            <a:endParaRPr lang="zh-CN" altLang="en-US" sz="1600" dirty="0">
              <a:solidFill>
                <a:schemeClr val="tx1">
                  <a:lumMod val="85000"/>
                  <a:lumOff val="15000"/>
                </a:schemeClr>
              </a:solidFill>
              <a:cs typeface="+mn-ea"/>
              <a:sym typeface="+mn-lt"/>
            </a:endParaRPr>
          </a:p>
          <a:p>
            <a:pPr algn="ctr"/>
            <a:endParaRPr lang="zh-CN" altLang="en-US" sz="1600" b="1" spc="300" dirty="0">
              <a:solidFill>
                <a:schemeClr val="bg1"/>
              </a:solidFill>
              <a:latin typeface="+mj-ea"/>
              <a:ea typeface="+mj-ea"/>
              <a:cs typeface="微软雅黑" panose="020B0503020204020204" pitchFamily="34" charset="-122"/>
            </a:endParaRPr>
          </a:p>
        </p:txBody>
      </p:sp>
      <p:sp>
        <p:nvSpPr>
          <p:cNvPr id="34" name="标题"/>
          <p:cNvSpPr txBox="1"/>
          <p:nvPr>
            <p:custDataLst>
              <p:tags r:id="rId25"/>
            </p:custDataLst>
          </p:nvPr>
        </p:nvSpPr>
        <p:spPr>
          <a:xfrm>
            <a:off x="8840470" y="3675063"/>
            <a:ext cx="1376680" cy="515620"/>
          </a:xfrm>
          <a:prstGeom prst="rect">
            <a:avLst/>
          </a:prstGeom>
          <a:noFill/>
        </p:spPr>
        <p:txBody>
          <a:bodyPr wrap="square" lIns="36195" tIns="36195" rIns="36195" bIns="36195" rtlCol="0" anchor="t" anchorCtr="0">
            <a:noAutofit/>
          </a:bodyPr>
          <a:lstStyle/>
          <a:p>
            <a:pPr algn="ctr"/>
            <a:r>
              <a:rPr lang="zh-CN" altLang="en-US" sz="1900" b="1" dirty="0">
                <a:solidFill>
                  <a:schemeClr val="bg2"/>
                </a:solidFill>
                <a:cs typeface="+mn-ea"/>
                <a:sym typeface="+mn-lt"/>
              </a:rPr>
              <a:t>思路创新拓展</a:t>
            </a:r>
            <a:endParaRPr lang="zh-CN" altLang="en-US" sz="1900" dirty="0">
              <a:solidFill>
                <a:schemeClr val="tx1">
                  <a:lumMod val="85000"/>
                  <a:lumOff val="15000"/>
                </a:schemeClr>
              </a:solidFill>
              <a:cs typeface="+mn-ea"/>
              <a:sym typeface="+mn-lt"/>
            </a:endParaRPr>
          </a:p>
          <a:p>
            <a:pPr algn="ctr"/>
            <a:endParaRPr lang="zh-CN" altLang="en-US" sz="1300" b="1" spc="300" dirty="0">
              <a:solidFill>
                <a:schemeClr val="tx1">
                  <a:lumMod val="85000"/>
                  <a:lumOff val="15000"/>
                </a:schemeClr>
              </a:solidFill>
              <a:latin typeface="+mj-ea"/>
              <a:ea typeface="+mj-ea"/>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15303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015740"/>
            <a:ext cx="4729480" cy="4364355"/>
          </a:xfrm>
          <a:prstGeom prst="rect">
            <a:avLst/>
          </a:prstGeom>
        </p:spPr>
      </p:pic>
      <p:sp>
        <p:nvSpPr>
          <p:cNvPr id="4" name="矩形 3"/>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9453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sym typeface="+mn-lt"/>
              </a:rPr>
              <a:t>02</a:t>
            </a:r>
          </a:p>
        </p:txBody>
      </p:sp>
      <p:sp>
        <p:nvSpPr>
          <p:cNvPr id="13" name="标题 12"/>
          <p:cNvSpPr>
            <a:spLocks noGrp="1"/>
          </p:cNvSpPr>
          <p:nvPr>
            <p:custDataLst>
              <p:tags r:id="rId3"/>
            </p:custDataLst>
          </p:nvPr>
        </p:nvSpPr>
        <p:spPr>
          <a:xfrm>
            <a:off x="7070724" y="307308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a:lstStyle>
          <a:p>
            <a:pPr algn="l"/>
            <a:r>
              <a:rPr lang="zh-CN" altLang="en-US" sz="4000" dirty="0">
                <a:latin typeface="+mj-ea"/>
                <a:ea typeface="微软雅黑" panose="020B0503020204020204" pitchFamily="34" charset="-122"/>
                <a:cs typeface="+mj-ea"/>
              </a:rPr>
              <a:t>数据处理</a:t>
            </a:r>
          </a:p>
        </p:txBody>
      </p:sp>
      <p:pic>
        <p:nvPicPr>
          <p:cNvPr id="18" name="图片 17" descr="logo-15"/>
          <p:cNvPicPr>
            <a:picLocks noChangeAspect="1"/>
          </p:cNvPicPr>
          <p:nvPr/>
        </p:nvPicPr>
        <p:blipFill>
          <a:blip r:embed="rId7"/>
          <a:stretch>
            <a:fillRect/>
          </a:stretch>
        </p:blipFill>
        <p:spPr>
          <a:xfrm>
            <a:off x="1215390" y="2663190"/>
            <a:ext cx="2785745" cy="1563370"/>
          </a:xfrm>
          <a:prstGeom prst="rect">
            <a:avLst/>
          </a:prstGeom>
        </p:spPr>
      </p:pic>
      <p:cxnSp>
        <p:nvCxnSpPr>
          <p:cNvPr id="19" name="直接连接符 18"/>
          <p:cNvCxnSpPr/>
          <p:nvPr/>
        </p:nvCxnSpPr>
        <p:spPr>
          <a:xfrm>
            <a:off x="4196080" y="2765425"/>
            <a:ext cx="0" cy="1451610"/>
          </a:xfrm>
          <a:prstGeom prst="line">
            <a:avLst/>
          </a:prstGeom>
          <a:ln w="9525">
            <a:solidFill>
              <a:srgbClr val="BD934E"/>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23-12-11 at 17.40.59"/>
          <p:cNvPicPr>
            <a:picLocks noChangeAspect="1"/>
          </p:cNvPicPr>
          <p:nvPr>
            <p:custDataLst>
              <p:tags r:id="rId2"/>
            </p:custDataLst>
          </p:nvPr>
        </p:nvPicPr>
        <p:blipFill>
          <a:blip r:embed="rId10"/>
          <a:stretch>
            <a:fillRect/>
          </a:stretch>
        </p:blipFill>
        <p:spPr>
          <a:xfrm>
            <a:off x="2853055" y="918845"/>
            <a:ext cx="6181090" cy="5176520"/>
          </a:xfrm>
          <a:prstGeom prst="rect">
            <a:avLst/>
          </a:prstGeom>
        </p:spPr>
      </p:pic>
      <p:pic>
        <p:nvPicPr>
          <p:cNvPr id="20" name="图片 19" descr="G:\2021\校庆\PPT\logo-08.pnglogo-08"/>
          <p:cNvPicPr>
            <a:picLocks noChangeAspect="1"/>
          </p:cNvPicPr>
          <p:nvPr>
            <p:custDataLst>
              <p:tags r:id="rId3"/>
            </p:custDataLst>
          </p:nvPr>
        </p:nvPicPr>
        <p:blipFill>
          <a:blip r:embed="rId11"/>
          <a:srcRect/>
          <a:stretch>
            <a:fillRect/>
          </a:stretch>
        </p:blipFill>
        <p:spPr>
          <a:xfrm rot="17197349" flipH="1">
            <a:off x="4461818" y="215317"/>
            <a:ext cx="525802" cy="484314"/>
          </a:xfrm>
          <a:prstGeom prst="rect">
            <a:avLst/>
          </a:prstGeom>
        </p:spPr>
      </p:pic>
      <p:sp>
        <p:nvSpPr>
          <p:cNvPr id="15" name="矩形 14"/>
          <p:cNvSpPr/>
          <p:nvPr>
            <p:custDataLst>
              <p:tags r:id="rId4"/>
            </p:custDataLst>
          </p:nvPr>
        </p:nvSpPr>
        <p:spPr>
          <a:xfrm>
            <a:off x="5090141" y="258473"/>
            <a:ext cx="1706880" cy="398780"/>
          </a:xfrm>
          <a:prstGeom prst="rect">
            <a:avLst/>
          </a:prstGeom>
        </p:spPr>
        <p:txBody>
          <a:bodyPr wrap="none">
            <a:spAutoFit/>
          </a:bodyPr>
          <a:lstStyle/>
          <a:p>
            <a:pPr lvl="0"/>
            <a:r>
              <a:rPr lang="zh-CN" altLang="en-US" sz="2000" dirty="0">
                <a:solidFill>
                  <a:srgbClr val="BD934E"/>
                </a:solidFill>
              </a:rPr>
              <a:t>歌曲基本概念</a:t>
            </a:r>
          </a:p>
        </p:txBody>
      </p:sp>
      <p:sp>
        <p:nvSpPr>
          <p:cNvPr id="6" name="Double Bracket 5"/>
          <p:cNvSpPr/>
          <p:nvPr/>
        </p:nvSpPr>
        <p:spPr>
          <a:xfrm>
            <a:off x="2276475" y="3053715"/>
            <a:ext cx="7170420" cy="2342515"/>
          </a:xfrm>
          <a:prstGeom prst="bracketPair">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tlCol="0" anchor="ctr"/>
          <a:lstStyle/>
          <a:p>
            <a:pPr algn="ctr"/>
            <a:endParaRPr lang="en-US"/>
          </a:p>
        </p:txBody>
      </p:sp>
      <p:sp>
        <p:nvSpPr>
          <p:cNvPr id="7" name="Text Box 6"/>
          <p:cNvSpPr txBox="1"/>
          <p:nvPr/>
        </p:nvSpPr>
        <p:spPr>
          <a:xfrm>
            <a:off x="9690100" y="3504565"/>
            <a:ext cx="1945005" cy="1076325"/>
          </a:xfrm>
          <a:prstGeom prst="rect">
            <a:avLst/>
          </a:prstGeom>
          <a:noFill/>
        </p:spPr>
        <p:txBody>
          <a:bodyPr wrap="square" rtlCol="0">
            <a:spAutoFit/>
          </a:bodyPr>
          <a:lstStyle/>
          <a:p>
            <a:pPr algn="ctr"/>
            <a:r>
              <a:rPr lang="en-US" sz="3200">
                <a:solidFill>
                  <a:schemeClr val="accent1"/>
                </a:solidFill>
              </a:rPr>
              <a:t>4/4 </a:t>
            </a:r>
          </a:p>
          <a:p>
            <a:pPr algn="ctr"/>
            <a:r>
              <a:rPr lang="en-US" sz="3200">
                <a:solidFill>
                  <a:schemeClr val="accent1"/>
                </a:solidFill>
              </a:rPr>
              <a:t>fixed size</a:t>
            </a:r>
            <a:endParaRPr lang="en-US" altLang="en-US" sz="3200">
              <a:solidFill>
                <a:schemeClr val="accent1"/>
              </a:solidFill>
            </a:endParaRPr>
          </a:p>
        </p:txBody>
      </p:sp>
      <p:cxnSp>
        <p:nvCxnSpPr>
          <p:cNvPr id="8" name="Straight Arrow Connector 7"/>
          <p:cNvCxnSpPr/>
          <p:nvPr/>
        </p:nvCxnSpPr>
        <p:spPr>
          <a:xfrm flipH="1" flipV="1">
            <a:off x="2174875" y="1721485"/>
            <a:ext cx="1374775" cy="274955"/>
          </a:xfrm>
          <a:prstGeom prst="straightConnector1">
            <a:avLst/>
          </a:prstGeom>
          <a:ln w="28575" cmpd="sng">
            <a:solidFill>
              <a:schemeClr val="accent5">
                <a:lumMod val="75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9" name="Straight Arrow Connector 8"/>
          <p:cNvCxnSpPr/>
          <p:nvPr>
            <p:custDataLst>
              <p:tags r:id="rId5"/>
            </p:custDataLst>
          </p:nvPr>
        </p:nvCxnSpPr>
        <p:spPr>
          <a:xfrm flipH="1" flipV="1">
            <a:off x="2082165" y="2497455"/>
            <a:ext cx="1374775" cy="274955"/>
          </a:xfrm>
          <a:prstGeom prst="straightConnector1">
            <a:avLst/>
          </a:prstGeom>
          <a:ln w="28575" cmpd="sng">
            <a:solidFill>
              <a:schemeClr val="accent5">
                <a:lumMod val="75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0" name="Straight Arrow Connector 9"/>
          <p:cNvCxnSpPr/>
          <p:nvPr>
            <p:custDataLst>
              <p:tags r:id="rId6"/>
            </p:custDataLst>
          </p:nvPr>
        </p:nvCxnSpPr>
        <p:spPr>
          <a:xfrm flipV="1">
            <a:off x="8521700" y="2986405"/>
            <a:ext cx="1087755" cy="518160"/>
          </a:xfrm>
          <a:prstGeom prst="straightConnector1">
            <a:avLst/>
          </a:prstGeom>
          <a:ln w="28575" cmpd="sng">
            <a:solidFill>
              <a:schemeClr val="accent5">
                <a:lumMod val="75000"/>
              </a:schemeClr>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1" name="Straight Arrow Connector 10"/>
          <p:cNvCxnSpPr/>
          <p:nvPr>
            <p:custDataLst>
              <p:tags r:id="rId7"/>
            </p:custDataLst>
          </p:nvPr>
        </p:nvCxnSpPr>
        <p:spPr>
          <a:xfrm>
            <a:off x="8359140" y="4301490"/>
            <a:ext cx="1349375" cy="554355"/>
          </a:xfrm>
          <a:prstGeom prst="straightConnector1">
            <a:avLst/>
          </a:prstGeom>
          <a:ln w="28575" cmpd="sng">
            <a:solidFill>
              <a:schemeClr val="accent5">
                <a:lumMod val="75000"/>
              </a:schemeClr>
            </a:solidFill>
            <a:prstDash val="solid"/>
            <a:tailEnd type="arrow"/>
          </a:ln>
        </p:spPr>
        <p:style>
          <a:lnRef idx="2">
            <a:schemeClr val="accent1"/>
          </a:lnRef>
          <a:fillRef idx="0">
            <a:srgbClr val="FFFFFF"/>
          </a:fillRef>
          <a:effectRef idx="0">
            <a:srgbClr val="FFFFFF"/>
          </a:effectRef>
          <a:fontRef idx="minor">
            <a:schemeClr val="tx1"/>
          </a:fontRef>
        </p:style>
      </p:cxnSp>
      <p:sp>
        <p:nvSpPr>
          <p:cNvPr id="12" name="Text Box 11"/>
          <p:cNvSpPr txBox="1"/>
          <p:nvPr/>
        </p:nvSpPr>
        <p:spPr>
          <a:xfrm>
            <a:off x="1515110" y="1490980"/>
            <a:ext cx="1122045" cy="368300"/>
          </a:xfrm>
          <a:prstGeom prst="rect">
            <a:avLst/>
          </a:prstGeom>
          <a:noFill/>
        </p:spPr>
        <p:txBody>
          <a:bodyPr wrap="square" rtlCol="0">
            <a:spAutoFit/>
          </a:bodyPr>
          <a:lstStyle/>
          <a:p>
            <a:r>
              <a:rPr lang="zh-CN" altLang="en-US">
                <a:latin typeface="+mj-ea"/>
                <a:ea typeface="+mj-ea"/>
              </a:rPr>
              <a:t>片段</a:t>
            </a:r>
          </a:p>
        </p:txBody>
      </p:sp>
      <p:sp>
        <p:nvSpPr>
          <p:cNvPr id="14" name="Text Box 13"/>
          <p:cNvSpPr txBox="1"/>
          <p:nvPr/>
        </p:nvSpPr>
        <p:spPr>
          <a:xfrm>
            <a:off x="1515110" y="2294255"/>
            <a:ext cx="923290" cy="368300"/>
          </a:xfrm>
          <a:prstGeom prst="rect">
            <a:avLst/>
          </a:prstGeom>
          <a:noFill/>
        </p:spPr>
        <p:txBody>
          <a:bodyPr wrap="square" rtlCol="0">
            <a:spAutoFit/>
          </a:bodyPr>
          <a:lstStyle/>
          <a:p>
            <a:r>
              <a:rPr lang="zh-CN" altLang="en-US"/>
              <a:t>乐句</a:t>
            </a:r>
          </a:p>
        </p:txBody>
      </p:sp>
      <p:sp>
        <p:nvSpPr>
          <p:cNvPr id="16" name="Text Box 15"/>
          <p:cNvSpPr txBox="1"/>
          <p:nvPr/>
        </p:nvSpPr>
        <p:spPr>
          <a:xfrm>
            <a:off x="9719310" y="2772410"/>
            <a:ext cx="659765" cy="368300"/>
          </a:xfrm>
          <a:prstGeom prst="rect">
            <a:avLst/>
          </a:prstGeom>
          <a:noFill/>
        </p:spPr>
        <p:txBody>
          <a:bodyPr wrap="square" rtlCol="0">
            <a:spAutoFit/>
          </a:bodyPr>
          <a:lstStyle/>
          <a:p>
            <a:r>
              <a:rPr lang="zh-CN" altLang="en-US"/>
              <a:t>小节</a:t>
            </a:r>
          </a:p>
        </p:txBody>
      </p:sp>
      <p:sp>
        <p:nvSpPr>
          <p:cNvPr id="17" name="Text Box 16"/>
          <p:cNvSpPr txBox="1"/>
          <p:nvPr/>
        </p:nvSpPr>
        <p:spPr>
          <a:xfrm>
            <a:off x="9796780" y="4745990"/>
            <a:ext cx="1022985" cy="368300"/>
          </a:xfrm>
          <a:prstGeom prst="rect">
            <a:avLst/>
          </a:prstGeom>
          <a:noFill/>
        </p:spPr>
        <p:txBody>
          <a:bodyPr wrap="square" rtlCol="0">
            <a:spAutoFit/>
          </a:bodyPr>
          <a:lstStyle/>
          <a:p>
            <a:r>
              <a:rPr lang="zh-CN" altLang="en-US"/>
              <a:t>拍</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509876" y="450243"/>
            <a:ext cx="1198880" cy="398780"/>
          </a:xfrm>
          <a:prstGeom prst="rect">
            <a:avLst/>
          </a:prstGeom>
        </p:spPr>
        <p:txBody>
          <a:bodyPr wrap="none">
            <a:spAutoFit/>
          </a:bodyPr>
          <a:lstStyle/>
          <a:p>
            <a:pPr lvl="0"/>
            <a:r>
              <a:rPr lang="zh-CN" altLang="en-US" sz="2000" dirty="0">
                <a:solidFill>
                  <a:srgbClr val="BD934E"/>
                </a:solidFill>
              </a:rPr>
              <a:t>歌曲元素</a:t>
            </a:r>
          </a:p>
        </p:txBody>
      </p:sp>
      <p:pic>
        <p:nvPicPr>
          <p:cNvPr id="20" name="图片 19" descr="G:\2021\校庆\PPT\logo-08.pnglogo-08"/>
          <p:cNvPicPr>
            <a:picLocks noChangeAspect="1"/>
          </p:cNvPicPr>
          <p:nvPr/>
        </p:nvPicPr>
        <p:blipFill>
          <a:blip r:embed="rId6"/>
          <a:srcRect/>
          <a:stretch>
            <a:fillRect/>
          </a:stretch>
        </p:blipFill>
        <p:spPr>
          <a:xfrm rot="17197349" flipH="1">
            <a:off x="5026968" y="468682"/>
            <a:ext cx="525802" cy="484314"/>
          </a:xfrm>
          <a:prstGeom prst="rect">
            <a:avLst/>
          </a:prstGeom>
        </p:spPr>
      </p:pic>
      <p:pic>
        <p:nvPicPr>
          <p:cNvPr id="4" name="Picture 3"/>
          <p:cNvPicPr>
            <a:picLocks noChangeAspect="1"/>
          </p:cNvPicPr>
          <p:nvPr>
            <p:custDataLst>
              <p:tags r:id="rId2"/>
            </p:custDataLst>
          </p:nvPr>
        </p:nvPicPr>
        <p:blipFill>
          <a:blip r:embed="rId7"/>
          <a:stretch>
            <a:fillRect/>
          </a:stretch>
        </p:blipFill>
        <p:spPr>
          <a:xfrm>
            <a:off x="2591435" y="1433195"/>
            <a:ext cx="5711825" cy="4314825"/>
          </a:xfrm>
          <a:prstGeom prst="rect">
            <a:avLst/>
          </a:prstGeom>
        </p:spPr>
      </p:pic>
      <p:sp>
        <p:nvSpPr>
          <p:cNvPr id="6" name="Oval 5"/>
          <p:cNvSpPr/>
          <p:nvPr/>
        </p:nvSpPr>
        <p:spPr>
          <a:xfrm>
            <a:off x="4361815" y="2799080"/>
            <a:ext cx="1525905" cy="3603625"/>
          </a:xfrm>
          <a:prstGeom prst="ellipse">
            <a:avLst/>
          </a:prstGeom>
          <a:noFill/>
          <a:ln w="63500" cap="flat" cmpd="sng">
            <a:solidFill>
              <a:schemeClr val="accent2"/>
            </a:solidFill>
            <a:prstDash val="solid"/>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cxnSp>
        <p:nvCxnSpPr>
          <p:cNvPr id="7" name="Straight Arrow Connector 6"/>
          <p:cNvCxnSpPr/>
          <p:nvPr/>
        </p:nvCxnSpPr>
        <p:spPr>
          <a:xfrm flipV="1">
            <a:off x="7016750" y="4408170"/>
            <a:ext cx="548005" cy="227330"/>
          </a:xfrm>
          <a:prstGeom prst="straightConnector1">
            <a:avLst/>
          </a:prstGeom>
          <a:ln w="381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8" name="Straight Arrow Connector 7"/>
          <p:cNvCxnSpPr/>
          <p:nvPr/>
        </p:nvCxnSpPr>
        <p:spPr>
          <a:xfrm flipV="1">
            <a:off x="6889115" y="4537710"/>
            <a:ext cx="675640" cy="327025"/>
          </a:xfrm>
          <a:prstGeom prst="straightConnector1">
            <a:avLst/>
          </a:prstGeom>
          <a:ln w="381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9" name="Straight Arrow Connector 8"/>
          <p:cNvCxnSpPr/>
          <p:nvPr/>
        </p:nvCxnSpPr>
        <p:spPr>
          <a:xfrm flipV="1">
            <a:off x="6938645" y="4723130"/>
            <a:ext cx="609600" cy="232410"/>
          </a:xfrm>
          <a:prstGeom prst="straightConnector1">
            <a:avLst/>
          </a:prstGeom>
          <a:ln w="381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10" name="Straight Arrow Connector 9"/>
          <p:cNvCxnSpPr/>
          <p:nvPr/>
        </p:nvCxnSpPr>
        <p:spPr>
          <a:xfrm>
            <a:off x="7281545" y="1782445"/>
            <a:ext cx="895985" cy="376555"/>
          </a:xfrm>
          <a:prstGeom prst="straightConnector1">
            <a:avLst/>
          </a:prstGeom>
          <a:ln w="381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12" name="Straight Arrow Connector 11"/>
          <p:cNvCxnSpPr/>
          <p:nvPr>
            <p:custDataLst>
              <p:tags r:id="rId3"/>
            </p:custDataLst>
          </p:nvPr>
        </p:nvCxnSpPr>
        <p:spPr>
          <a:xfrm>
            <a:off x="5492750" y="4864735"/>
            <a:ext cx="515620" cy="405130"/>
          </a:xfrm>
          <a:prstGeom prst="straightConnector1">
            <a:avLst/>
          </a:prstGeom>
          <a:ln w="381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22" name="Text Box 21"/>
          <p:cNvSpPr txBox="1"/>
          <p:nvPr/>
        </p:nvSpPr>
        <p:spPr>
          <a:xfrm>
            <a:off x="3187700" y="4132580"/>
            <a:ext cx="895985" cy="405130"/>
          </a:xfrm>
          <a:prstGeom prst="rect">
            <a:avLst/>
          </a:prstGeom>
          <a:noFill/>
        </p:spPr>
        <p:txBody>
          <a:bodyPr wrap="square" rtlCol="0">
            <a:noAutofit/>
          </a:bodyPr>
          <a:lstStyle/>
          <a:p>
            <a:r>
              <a:rPr lang="zh-CN" altLang="en-US" sz="2800">
                <a:solidFill>
                  <a:schemeClr val="accent1"/>
                </a:solidFill>
                <a:effectLst>
                  <a:outerShdw blurRad="38100" dist="25400" dir="5400000" algn="ctr" rotWithShape="0">
                    <a:srgbClr val="6E747A">
                      <a:alpha val="43000"/>
                      <a:alpha val="43000"/>
                    </a:srgbClr>
                  </a:outerShdw>
                </a:effectLst>
              </a:rPr>
              <a:t>和弦</a:t>
            </a:r>
          </a:p>
        </p:txBody>
      </p:sp>
      <p:sp>
        <p:nvSpPr>
          <p:cNvPr id="24" name="Text Box 23"/>
          <p:cNvSpPr txBox="1"/>
          <p:nvPr/>
        </p:nvSpPr>
        <p:spPr>
          <a:xfrm>
            <a:off x="7790815" y="4281170"/>
            <a:ext cx="1044575" cy="583565"/>
          </a:xfrm>
          <a:prstGeom prst="rect">
            <a:avLst/>
          </a:prstGeom>
          <a:noFill/>
        </p:spPr>
        <p:txBody>
          <a:bodyPr wrap="square" rtlCol="0">
            <a:spAutoFit/>
            <a:scene3d>
              <a:camera prst="orthographicFront"/>
              <a:lightRig rig="threePt" dir="t"/>
            </a:scene3d>
          </a:bodyPr>
          <a:lstStyle/>
          <a:p>
            <a:r>
              <a:rPr lang="zh-CN" altLang="en-US" sz="3200">
                <a:solidFill>
                  <a:srgbClr val="FF0000"/>
                </a:solidFill>
                <a:effectLst>
                  <a:outerShdw blurRad="38100" dist="25400" dir="5400000" algn="ctr" rotWithShape="0">
                    <a:srgbClr val="6E747A">
                      <a:alpha val="43000"/>
                      <a:alpha val="43000"/>
                    </a:srgbClr>
                  </a:outerShdw>
                </a:effectLst>
              </a:rPr>
              <a:t>旋律</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500" fill="hold">
                                          <p:stCondLst>
                                            <p:cond delay="0"/>
                                          </p:stCondLst>
                                        </p:cTn>
                                        <p:tgtEl>
                                          <p:spTgt spid="10"/>
                                        </p:tgtEl>
                                        <p:attrNameLst>
                                          <p:attrName>style.visibility</p:attrName>
                                        </p:attrNameLst>
                                      </p:cBhvr>
                                      <p:to>
                                        <p:strVal val="visible"/>
                                      </p:to>
                                    </p:set>
                                    <p:animEffect transition="in" filter="box(in)">
                                      <p:cBhvr>
                                        <p:cTn id="14" dur="500"/>
                                        <p:tgtEl>
                                          <p:spTgt spid="10"/>
                                        </p:tgtEl>
                                      </p:cBhvr>
                                    </p:animEffect>
                                  </p:childTnLst>
                                </p:cTn>
                              </p:par>
                              <p:par>
                                <p:cTn id="15" presetID="4" presetClass="entr" presetSubtype="16" fill="hold" nodeType="withEffect">
                                  <p:stCondLst>
                                    <p:cond delay="0"/>
                                  </p:stCondLst>
                                  <p:childTnLst>
                                    <p:set>
                                      <p:cBhvr>
                                        <p:cTn id="16" dur="500"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par>
                                <p:cTn id="18" presetID="4" presetClass="entr" presetSubtype="16" fill="hold" nodeType="withEffect">
                                  <p:stCondLst>
                                    <p:cond delay="0"/>
                                  </p:stCondLst>
                                  <p:childTnLst>
                                    <p:set>
                                      <p:cBhvr>
                                        <p:cTn id="19" dur="500" fill="hold">
                                          <p:stCondLst>
                                            <p:cond delay="0"/>
                                          </p:stCondLst>
                                        </p:cTn>
                                        <p:tgtEl>
                                          <p:spTgt spid="9"/>
                                        </p:tgtEl>
                                        <p:attrNameLst>
                                          <p:attrName>style.visibility</p:attrName>
                                        </p:attrNameLst>
                                      </p:cBhvr>
                                      <p:to>
                                        <p:strVal val="visible"/>
                                      </p:to>
                                    </p:set>
                                    <p:animEffect transition="in" filter="box(in)">
                                      <p:cBhvr>
                                        <p:cTn id="20" dur="500"/>
                                        <p:tgtEl>
                                          <p:spTgt spid="9"/>
                                        </p:tgtEl>
                                      </p:cBhvr>
                                    </p:animEffect>
                                  </p:childTnLst>
                                </p:cTn>
                              </p:par>
                              <p:par>
                                <p:cTn id="21" presetID="4" presetClass="entr" presetSubtype="16" fill="hold" nodeType="withEffect">
                                  <p:stCondLst>
                                    <p:cond delay="0"/>
                                  </p:stCondLst>
                                  <p:childTnLst>
                                    <p:set>
                                      <p:cBhvr>
                                        <p:cTn id="22" dur="500" fill="hold">
                                          <p:stCondLst>
                                            <p:cond delay="0"/>
                                          </p:stCondLst>
                                        </p:cTn>
                                        <p:tgtEl>
                                          <p:spTgt spid="7"/>
                                        </p:tgtEl>
                                        <p:attrNameLst>
                                          <p:attrName>style.visibility</p:attrName>
                                        </p:attrNameLst>
                                      </p:cBhvr>
                                      <p:to>
                                        <p:strVal val="visible"/>
                                      </p:to>
                                    </p:set>
                                    <p:animEffect transition="in" filter="box(in)">
                                      <p:cBhvr>
                                        <p:cTn id="23" dur="500"/>
                                        <p:tgtEl>
                                          <p:spTgt spid="7"/>
                                        </p:tgtEl>
                                      </p:cBhvr>
                                    </p:animEffect>
                                  </p:childTnLst>
                                </p:cTn>
                              </p:par>
                              <p:par>
                                <p:cTn id="24" presetID="4" presetClass="entr" presetSubtype="16" fill="hold" nodeType="withEffect">
                                  <p:stCondLst>
                                    <p:cond delay="0"/>
                                  </p:stCondLst>
                                  <p:childTnLst>
                                    <p:set>
                                      <p:cBhvr>
                                        <p:cTn id="25" dur="500" fill="hold">
                                          <p:stCondLst>
                                            <p:cond delay="0"/>
                                          </p:stCondLst>
                                        </p:cTn>
                                        <p:tgtEl>
                                          <p:spTgt spid="12"/>
                                        </p:tgtEl>
                                        <p:attrNameLst>
                                          <p:attrName>style.visibility</p:attrName>
                                        </p:attrNameLst>
                                      </p:cBhvr>
                                      <p:to>
                                        <p:strVal val="visible"/>
                                      </p:to>
                                    </p:set>
                                    <p:animEffect transition="in" filter="box(in)">
                                      <p:cBhvr>
                                        <p:cTn id="26" dur="500"/>
                                        <p:tgtEl>
                                          <p:spTgt spid="12"/>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22" grpId="0"/>
      <p:bldP spid="22" grpId="1"/>
      <p:bldP spid="24" grpId="0"/>
      <p:bldP spid="2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591791" y="449608"/>
            <a:ext cx="1198880" cy="398780"/>
          </a:xfrm>
          <a:prstGeom prst="rect">
            <a:avLst/>
          </a:prstGeom>
        </p:spPr>
        <p:txBody>
          <a:bodyPr wrap="none">
            <a:spAutoFit/>
          </a:bodyPr>
          <a:lstStyle/>
          <a:p>
            <a:pPr lvl="0"/>
            <a:r>
              <a:rPr lang="zh-CN" altLang="en-US" sz="2000" dirty="0">
                <a:solidFill>
                  <a:srgbClr val="BD934E"/>
                </a:solidFill>
              </a:rPr>
              <a:t>生成难点</a:t>
            </a:r>
          </a:p>
        </p:txBody>
      </p:sp>
      <p:pic>
        <p:nvPicPr>
          <p:cNvPr id="20" name="图片 19" descr="G:\2021\校庆\PPT\logo-08.pnglogo-08"/>
          <p:cNvPicPr>
            <a:picLocks noChangeAspect="1"/>
          </p:cNvPicPr>
          <p:nvPr/>
        </p:nvPicPr>
        <p:blipFill>
          <a:blip r:embed="rId6"/>
          <a:srcRect/>
          <a:stretch>
            <a:fillRect/>
          </a:stretch>
        </p:blipFill>
        <p:spPr>
          <a:xfrm rot="17197349" flipH="1">
            <a:off x="5108883" y="468047"/>
            <a:ext cx="525802" cy="484314"/>
          </a:xfrm>
          <a:prstGeom prst="rect">
            <a:avLst/>
          </a:prstGeom>
        </p:spPr>
      </p:pic>
      <p:pic>
        <p:nvPicPr>
          <p:cNvPr id="4" name="Picture 3"/>
          <p:cNvPicPr>
            <a:picLocks noChangeAspect="1"/>
          </p:cNvPicPr>
          <p:nvPr>
            <p:custDataLst>
              <p:tags r:id="rId2"/>
            </p:custDataLst>
          </p:nvPr>
        </p:nvPicPr>
        <p:blipFill>
          <a:blip r:embed="rId7"/>
          <a:stretch>
            <a:fillRect/>
          </a:stretch>
        </p:blipFill>
        <p:spPr>
          <a:xfrm>
            <a:off x="296545" y="1433195"/>
            <a:ext cx="5711825" cy="4314825"/>
          </a:xfrm>
          <a:prstGeom prst="rect">
            <a:avLst/>
          </a:prstGeom>
        </p:spPr>
      </p:pic>
      <p:sp>
        <p:nvSpPr>
          <p:cNvPr id="6" name="Oval 5"/>
          <p:cNvSpPr/>
          <p:nvPr/>
        </p:nvSpPr>
        <p:spPr>
          <a:xfrm>
            <a:off x="2118995" y="2642235"/>
            <a:ext cx="1790065" cy="3324860"/>
          </a:xfrm>
          <a:prstGeom prst="ellipse">
            <a:avLst/>
          </a:prstGeom>
          <a:noFill/>
          <a:ln w="63500" cap="flat" cmpd="sng">
            <a:solidFill>
              <a:schemeClr val="accent2"/>
            </a:solidFill>
            <a:prstDash val="solid"/>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cxnSp>
        <p:nvCxnSpPr>
          <p:cNvPr id="7" name="Straight Arrow Connector 6"/>
          <p:cNvCxnSpPr/>
          <p:nvPr/>
        </p:nvCxnSpPr>
        <p:spPr>
          <a:xfrm flipV="1">
            <a:off x="4721860" y="4408170"/>
            <a:ext cx="548005" cy="227330"/>
          </a:xfrm>
          <a:prstGeom prst="straightConnector1">
            <a:avLst/>
          </a:prstGeom>
          <a:ln w="381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8" name="Straight Arrow Connector 7"/>
          <p:cNvCxnSpPr/>
          <p:nvPr/>
        </p:nvCxnSpPr>
        <p:spPr>
          <a:xfrm flipV="1">
            <a:off x="4594225" y="4537710"/>
            <a:ext cx="675640" cy="327025"/>
          </a:xfrm>
          <a:prstGeom prst="straightConnector1">
            <a:avLst/>
          </a:prstGeom>
          <a:ln w="381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9" name="Straight Arrow Connector 8"/>
          <p:cNvCxnSpPr/>
          <p:nvPr/>
        </p:nvCxnSpPr>
        <p:spPr>
          <a:xfrm flipV="1">
            <a:off x="4643755" y="4723130"/>
            <a:ext cx="609600" cy="232410"/>
          </a:xfrm>
          <a:prstGeom prst="straightConnector1">
            <a:avLst/>
          </a:prstGeom>
          <a:ln w="381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10" name="Straight Arrow Connector 9"/>
          <p:cNvCxnSpPr/>
          <p:nvPr/>
        </p:nvCxnSpPr>
        <p:spPr>
          <a:xfrm>
            <a:off x="4986655" y="1782445"/>
            <a:ext cx="895985" cy="376555"/>
          </a:xfrm>
          <a:prstGeom prst="straightConnector1">
            <a:avLst/>
          </a:prstGeom>
          <a:ln w="381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cxnSp>
        <p:nvCxnSpPr>
          <p:cNvPr id="12" name="Straight Arrow Connector 11"/>
          <p:cNvCxnSpPr/>
          <p:nvPr>
            <p:custDataLst>
              <p:tags r:id="rId3"/>
            </p:custDataLst>
          </p:nvPr>
        </p:nvCxnSpPr>
        <p:spPr>
          <a:xfrm>
            <a:off x="3197860" y="4864735"/>
            <a:ext cx="515620" cy="405130"/>
          </a:xfrm>
          <a:prstGeom prst="straightConnector1">
            <a:avLst/>
          </a:prstGeom>
          <a:ln w="38100">
            <a:solidFill>
              <a:schemeClr val="accent6">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2" name="Text Box 1"/>
          <p:cNvSpPr txBox="1"/>
          <p:nvPr/>
        </p:nvSpPr>
        <p:spPr>
          <a:xfrm>
            <a:off x="827405" y="4189730"/>
            <a:ext cx="895985" cy="405130"/>
          </a:xfrm>
          <a:prstGeom prst="rect">
            <a:avLst/>
          </a:prstGeom>
          <a:noFill/>
        </p:spPr>
        <p:txBody>
          <a:bodyPr wrap="square" rtlCol="0">
            <a:noAutofit/>
          </a:bodyPr>
          <a:lstStyle/>
          <a:p>
            <a:r>
              <a:rPr lang="zh-CN" altLang="en-US" sz="2800">
                <a:solidFill>
                  <a:schemeClr val="accent1"/>
                </a:solidFill>
                <a:effectLst>
                  <a:outerShdw blurRad="38100" dist="25400" dir="5400000" algn="ctr" rotWithShape="0">
                    <a:srgbClr val="6E747A">
                      <a:alpha val="43000"/>
                      <a:alpha val="43000"/>
                    </a:srgbClr>
                  </a:outerShdw>
                </a:effectLst>
              </a:rPr>
              <a:t>和弦</a:t>
            </a:r>
          </a:p>
        </p:txBody>
      </p:sp>
      <p:sp>
        <p:nvSpPr>
          <p:cNvPr id="3" name="Text Box 2"/>
          <p:cNvSpPr txBox="1"/>
          <p:nvPr/>
        </p:nvSpPr>
        <p:spPr>
          <a:xfrm>
            <a:off x="5393055" y="4281170"/>
            <a:ext cx="1044575" cy="583565"/>
          </a:xfrm>
          <a:prstGeom prst="rect">
            <a:avLst/>
          </a:prstGeom>
          <a:noFill/>
        </p:spPr>
        <p:txBody>
          <a:bodyPr wrap="square" rtlCol="0">
            <a:spAutoFit/>
            <a:scene3d>
              <a:camera prst="orthographicFront"/>
              <a:lightRig rig="threePt" dir="t"/>
            </a:scene3d>
          </a:bodyPr>
          <a:lstStyle/>
          <a:p>
            <a:r>
              <a:rPr lang="zh-CN" altLang="en-US" sz="3200">
                <a:solidFill>
                  <a:srgbClr val="FF0000"/>
                </a:solidFill>
                <a:effectLst>
                  <a:outerShdw blurRad="38100" dist="25400" dir="5400000" algn="ctr" rotWithShape="0">
                    <a:srgbClr val="6E747A">
                      <a:alpha val="43000"/>
                      <a:alpha val="43000"/>
                    </a:srgbClr>
                  </a:outerShdw>
                </a:effectLst>
              </a:rPr>
              <a:t>旋律</a:t>
            </a:r>
          </a:p>
        </p:txBody>
      </p:sp>
      <p:sp>
        <p:nvSpPr>
          <p:cNvPr id="11" name="Text Box 10"/>
          <p:cNvSpPr txBox="1"/>
          <p:nvPr/>
        </p:nvSpPr>
        <p:spPr>
          <a:xfrm>
            <a:off x="6437630" y="2990850"/>
            <a:ext cx="5089525" cy="1198880"/>
          </a:xfrm>
          <a:prstGeom prst="rect">
            <a:avLst/>
          </a:prstGeom>
          <a:noFill/>
        </p:spPr>
        <p:txBody>
          <a:bodyPr wrap="square" rtlCol="0">
            <a:spAutoFit/>
          </a:bodyPr>
          <a:lstStyle/>
          <a:p>
            <a:pPr algn="just"/>
            <a:r>
              <a:rPr lang="en-US" sz="2400">
                <a:latin typeface="Arial Regular" panose="020B0604020202090204" charset="0"/>
                <a:cs typeface="Arial Regular" panose="020B0604020202090204" charset="0"/>
              </a:rPr>
              <a:t>1</a:t>
            </a:r>
            <a:r>
              <a:rPr lang="zh-CN" altLang="en-US" sz="2400">
                <a:latin typeface="Arial Regular" panose="020B0604020202090204" charset="0"/>
                <a:cs typeface="Arial Regular" panose="020B0604020202090204" charset="0"/>
              </a:rPr>
              <a:t>、如何实现</a:t>
            </a:r>
            <a:r>
              <a:rPr lang="en-US" altLang="zh-CN" sz="2400">
                <a:latin typeface="Arial Regular" panose="020B0604020202090204" charset="0"/>
                <a:cs typeface="Arial Regular" panose="020B0604020202090204" charset="0"/>
              </a:rPr>
              <a:t>chord(</a:t>
            </a:r>
            <a:r>
              <a:rPr lang="zh-CN" altLang="en-US" sz="2400">
                <a:latin typeface="Arial Regular" panose="020B0604020202090204" charset="0"/>
                <a:cs typeface="Arial Regular" panose="020B0604020202090204" charset="0"/>
              </a:rPr>
              <a:t>和弦</a:t>
            </a:r>
            <a:r>
              <a:rPr lang="en-US" altLang="zh-CN" sz="2400">
                <a:latin typeface="Arial Regular" panose="020B0604020202090204" charset="0"/>
                <a:cs typeface="Arial Regular" panose="020B0604020202090204" charset="0"/>
              </a:rPr>
              <a:t>)</a:t>
            </a:r>
            <a:r>
              <a:rPr lang="zh-CN" altLang="en-US" sz="2400">
                <a:latin typeface="Arial Regular" panose="020B0604020202090204" charset="0"/>
                <a:cs typeface="Arial Regular" panose="020B0604020202090204" charset="0"/>
              </a:rPr>
              <a:t>和</a:t>
            </a:r>
            <a:r>
              <a:rPr lang="en-US" altLang="zh-CN" sz="2400">
                <a:latin typeface="Arial Regular" panose="020B0604020202090204" charset="0"/>
                <a:cs typeface="Arial Regular" panose="020B0604020202090204" charset="0"/>
                <a:sym typeface="+mn-ea"/>
              </a:rPr>
              <a:t>melody </a:t>
            </a:r>
            <a:r>
              <a:rPr lang="en-US" altLang="zh-CN" sz="2400">
                <a:solidFill>
                  <a:schemeClr val="bg1"/>
                </a:solidFill>
                <a:latin typeface="Arial Regular" panose="020B0604020202090204" charset="0"/>
                <a:cs typeface="Arial Regular" panose="020B0604020202090204" charset="0"/>
                <a:sym typeface="+mn-ea"/>
              </a:rPr>
              <a:t>ve</a:t>
            </a:r>
            <a:r>
              <a:rPr lang="zh-CN" altLang="en-US" sz="2400">
                <a:latin typeface="Arial Regular" panose="020B0604020202090204" charset="0"/>
                <a:cs typeface="Arial Regular" panose="020B0604020202090204" charset="0"/>
                <a:sym typeface="+mn-ea"/>
              </a:rPr>
              <a:t>（旋律）的复杂</a:t>
            </a:r>
            <a:r>
              <a:rPr lang="zh-CN" altLang="en-US" sz="2400">
                <a:latin typeface="Arial Regular" panose="020B0604020202090204" charset="0"/>
                <a:cs typeface="Arial Regular" panose="020B0604020202090204" charset="0"/>
              </a:rPr>
              <a:t>多样性。</a:t>
            </a:r>
          </a:p>
          <a:p>
            <a:pPr algn="just"/>
            <a:endParaRPr lang="en-US" altLang="zh-CN" sz="2400">
              <a:latin typeface="Arial Regular" panose="020B0604020202090204" charset="0"/>
              <a:cs typeface="Arial Regular" panose="020B0604020202090204" charset="0"/>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IzZDJhYWZjNTE3NmM3YWIxNDVlYzE2MzY0N2ZlMzA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5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1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24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5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5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5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25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3_3"/>
  <p:tag name="KSO_WM_TEMPLATE_CATEGORY" val="diagram"/>
  <p:tag name="KSO_WM_TEMPLATE_INDEX" val="20230939"/>
  <p:tag name="KSO_WM_UNIT_LAYERLEVEL" val="1_1_1"/>
  <p:tag name="KSO_WM_TAG_VERSION" val="3.0"/>
  <p:tag name="KSO_WM_UNIT_TYPE" val="m_h_i"/>
  <p:tag name="KSO_WM_UNIT_INDEX" val="1_3_3"/>
  <p:tag name="KSO_WM_DIAGRAM_VERSION" val="3"/>
  <p:tag name="KSO_WM_DIAGRAM_COLOR_TRICK" val="4"/>
  <p:tag name="KSO_WM_DIAGRAM_COLOR_TEXT_CAN_REMOVE" val="n"/>
  <p:tag name="KSO_WM_UNIT_FILL_TYPE" val="1"/>
  <p:tag name="KSO_WM_UNIT_FILL_FORE_SCHEMECOLOR_INDEX" val="7"/>
  <p:tag name="KSO_WM_UNIT_FILL_FORE_SCHEMECOLOR_INDEX_BRIGHTNESS" val="0"/>
  <p:tag name="KSO_WM_DIAGRAM_MAX_ITEMCNT" val="6"/>
  <p:tag name="KSO_WM_DIAGRAM_MIN_ITEMCNT" val="2"/>
  <p:tag name="KSO_WM_DIAGRAM_VIRTUALLY_FRAME" val="{&quot;height&quot;:282.95000000000005,&quot;width&quot;:867.0000000000001}"/>
  <p:tag name="KSO_WM_DIAGRAM_COLOR_MATCH_VALUE" val="{&quot;shape&quot;:{&quot;fill&quot;:{&quot;solid&quot;:{&quot;brightness&quot;:0,&quot;colorType&quot;:1,&quot;foreColorIndex&quot;:7,&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3_1"/>
  <p:tag name="KSO_WM_TEMPLATE_CATEGORY" val="diagram"/>
  <p:tag name="KSO_WM_TEMPLATE_INDEX" val="20230939"/>
  <p:tag name="KSO_WM_UNIT_LAYERLEVEL" val="1_1_1"/>
  <p:tag name="KSO_WM_TAG_VERSION" val="3.0"/>
  <p:tag name="KSO_WM_UNIT_ISCONTENTSTITLE" val="0"/>
  <p:tag name="KSO_WM_UNIT_ISNUMDGMTITLE" val="0"/>
  <p:tag name="KSO_WM_UNIT_NOCLEAR" val="0"/>
  <p:tag name="KSO_WM_UNIT_TYPE" val="m_h_i"/>
  <p:tag name="KSO_WM_UNIT_INDEX" val="1_3_1"/>
  <p:tag name="KSO_WM_DIAGRAM_VERSION" val="3"/>
  <p:tag name="KSO_WM_DIAGRAM_COLOR_TRICK" val="4"/>
  <p:tag name="KSO_WM_DIAGRAM_COLOR_TEXT_CAN_REMOVE" val="n"/>
  <p:tag name="KSO_WM_UNIT_PRESET_TEXT" val=""/>
  <p:tag name="KSO_WM_UNIT_FILL_TYPE" val="1"/>
  <p:tag name="KSO_WM_UNIT_FILL_FORE_SCHEMECOLOR_INDEX" val="7"/>
  <p:tag name="KSO_WM_UNIT_FILL_FORE_SCHEMECOLOR_INDEX_BRIGHTNESS" val="0"/>
  <p:tag name="KSO_WM_DIAGRAM_MAX_ITEMCNT" val="6"/>
  <p:tag name="KSO_WM_DIAGRAM_MIN_ITEMCNT" val="2"/>
  <p:tag name="KSO_WM_DIAGRAM_VIRTUALLY_FRAME" val="{&quot;height&quot;:282.95000000000005,&quot;width&quot;:867.0000000000001}"/>
  <p:tag name="KSO_WM_DIAGRAM_COLOR_MATCH_VALUE" val="{&quot;shape&quot;:{&quot;fill&quot;:{&quot;solid&quot;:{&quot;brightness&quot;:0,&quot;colorType&quot;:1,&quot;foreColorIndex&quot;:7,&quot;transparency&quot;:0},&quot;type&quot;:1},&quot;glow&quot;:{&quot;colorType&quot;:0},&quot;line&quot;:{&quot;type&quot;:0},&quot;shadow&quot;:{&quot;brightness&quot;:0.800000011920929,&quot;colorType&quot;:1,&quot;foreColorIndex&quot;:7,&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3_4"/>
  <p:tag name="KSO_WM_TEMPLATE_CATEGORY" val="diagram"/>
  <p:tag name="KSO_WM_TEMPLATE_INDEX" val="20230939"/>
  <p:tag name="KSO_WM_UNIT_LAYERLEVEL" val="1_1_1"/>
  <p:tag name="KSO_WM_TAG_VERSION" val="3.0"/>
  <p:tag name="KSO_WM_UNIT_TYPE" val="m_h_i"/>
  <p:tag name="KSO_WM_UNIT_INDEX" val="1_3_4"/>
  <p:tag name="KSO_WM_DIAGRAM_VERSION" val="3"/>
  <p:tag name="KSO_WM_DIAGRAM_COLOR_TRICK" val="4"/>
  <p:tag name="KSO_WM_DIAGRAM_COLOR_TEXT_CAN_REMOVE" val="n"/>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7,&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3_2"/>
  <p:tag name="KSO_WM_TEMPLATE_CATEGORY" val="diagram"/>
  <p:tag name="KSO_WM_TEMPLATE_INDEX" val="20230939"/>
  <p:tag name="KSO_WM_UNIT_LAYERLEVEL" val="1_1_1"/>
  <p:tag name="KSO_WM_TAG_VERSION" val="3.0"/>
  <p:tag name="KSO_WM_UNIT_TYPE" val="m_h_i"/>
  <p:tag name="KSO_WM_UNIT_INDEX" val="1_3_2"/>
  <p:tag name="KSO_WM_DIAGRAM_VERSION" val="3"/>
  <p:tag name="KSO_WM_DIAGRAM_COLOR_TRICK" val="4"/>
  <p:tag name="KSO_WM_DIAGRAM_COLOR_TEXT_CAN_REMOVE" val="n"/>
  <p:tag name="KSO_WM_UNIT_LINE_FORE_SCHEMECOLOR_INDEX" val="7"/>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solidLine&quot;:{&quot;brightness&quot;:0,&quot;colorType&quot;:1,&quot;foreColorIndex&quot;:7,&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BRIGHTNESS" val="0"/>
  <p:tag name="KSO_WM_UNIT_HIGHLIGHT" val="0"/>
  <p:tag name="KSO_WM_UNIT_COMPATIBLE" val="0"/>
  <p:tag name="KSO_WM_UNIT_DIAGRAM_ISNUMVISUAL" val="0"/>
  <p:tag name="KSO_WM_UNIT_DIAGRAM_ISREFERUNIT" val="0"/>
  <p:tag name="KSO_WM_DIAGRAM_GROUP_CODE" val="m1-1"/>
  <p:tag name="KSO_WM_UNIT_ID" val="diagram20230939_3*m_h_x*1_3_1"/>
  <p:tag name="KSO_WM_TEMPLATE_CATEGORY" val="diagram"/>
  <p:tag name="KSO_WM_TEMPLATE_INDEX" val="20230939"/>
  <p:tag name="KSO_WM_UNIT_LAYERLEVEL" val="1_1_1"/>
  <p:tag name="KSO_WM_TAG_VERSION" val="3.0"/>
  <p:tag name="KSO_WM_UNIT_TYPE" val="m_h_x"/>
  <p:tag name="KSO_WM_UNIT_INDEX" val="1_3_1"/>
  <p:tag name="KSO_WM_DIAGRAM_VERSION" val="3"/>
  <p:tag name="KSO_WM_DIAGRAM_COLOR_TRICK" val="4"/>
  <p:tag name="KSO_WM_DIAGRAM_COLOR_TEXT_CAN_REMOVE" val="n"/>
  <p:tag name="KSO_WM_UNIT_VALUE" val="86*86"/>
  <p:tag name="KSO_WM_DIAGRAM_MAX_ITEMCNT" val="6"/>
  <p:tag name="KSO_WM_DIAGRAM_MIN_ITEMCNT" val="2"/>
  <p:tag name="KSO_WM_DIAGRAM_VIRTUALLY_FRAME" val="{&quot;height&quot;:282.95000000000005,&quot;width&quot;:867.000000000000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10196078568696976}],&quot;type&quot;:3},&quot;glow&quot;:{&quot;colorType&quot;:0},&quot;line&quot;:{&quot;type&quot;:0},&quot;shadow&quot;:{&quot;brightness&quot;:-0.25,&quot;colorType&quot;:1,&quot;foreColorIndex&quot;:7,&quot;transparency&quot;:0.800000011920929},&quot;threeD&quot;:{&quot;curvedSurface&quot;:{&quot;brightness&quot;:0,&quot;colorType&quot;:2,&quot;rgb&quot;:&quot;#000000&quot;},&quot;depth&quot;:{&quot;colorType&quot;:0}}},&quot;text&quot;:{&quot;fill&quot;:{},&quot;glow&quot;:{},&quot;line&quot;:{},&quot;shadow&quot;:{},&quot;threeD&quot;:{}}}"/>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4_3"/>
  <p:tag name="KSO_WM_TEMPLATE_CATEGORY" val="diagram"/>
  <p:tag name="KSO_WM_TEMPLATE_INDEX" val="20230939"/>
  <p:tag name="KSO_WM_UNIT_LAYERLEVEL" val="1_1_1"/>
  <p:tag name="KSO_WM_TAG_VERSION" val="3.0"/>
  <p:tag name="KSO_WM_UNIT_TYPE" val="m_h_i"/>
  <p:tag name="KSO_WM_UNIT_INDEX" val="1_4_3"/>
  <p:tag name="KSO_WM_DIAGRAM_VERSION" val="3"/>
  <p:tag name="KSO_WM_DIAGRAM_COLOR_TRICK" val="4"/>
  <p:tag name="KSO_WM_DIAGRAM_COLOR_TEXT_CAN_REMOVE" val="n"/>
  <p:tag name="KSO_WM_UNIT_FILL_TYPE" val="1"/>
  <p:tag name="KSO_WM_UNIT_FILL_FORE_SCHEMECOLOR_INDEX" val="8"/>
  <p:tag name="KSO_WM_UNIT_FILL_FORE_SCHEMECOLOR_INDEX_BRIGHTNESS" val="0"/>
  <p:tag name="KSO_WM_DIAGRAM_MAX_ITEMCNT" val="6"/>
  <p:tag name="KSO_WM_DIAGRAM_MIN_ITEMCNT" val="2"/>
  <p:tag name="KSO_WM_DIAGRAM_VIRTUALLY_FRAME" val="{&quot;height&quot;:282.95000000000005,&quot;width&quot;:867.0000000000001}"/>
  <p:tag name="KSO_WM_DIAGRAM_COLOR_MATCH_VALUE" val="{&quot;shape&quot;:{&quot;fill&quot;:{&quot;solid&quot;:{&quot;brightness&quot;:0,&quot;colorType&quot;:1,&quot;foreColorIndex&quot;:8,&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4_1"/>
  <p:tag name="KSO_WM_TEMPLATE_CATEGORY" val="diagram"/>
  <p:tag name="KSO_WM_TEMPLATE_INDEX" val="20230939"/>
  <p:tag name="KSO_WM_UNIT_LAYERLEVEL" val="1_1_1"/>
  <p:tag name="KSO_WM_TAG_VERSION" val="3.0"/>
  <p:tag name="KSO_WM_UNIT_ISCONTENTSTITLE" val="0"/>
  <p:tag name="KSO_WM_UNIT_ISNUMDGMTITLE" val="0"/>
  <p:tag name="KSO_WM_UNIT_NOCLEAR" val="0"/>
  <p:tag name="KSO_WM_UNIT_TYPE" val="m_h_i"/>
  <p:tag name="KSO_WM_UNIT_INDEX" val="1_4_1"/>
  <p:tag name="KSO_WM_DIAGRAM_VERSION" val="3"/>
  <p:tag name="KSO_WM_DIAGRAM_COLOR_TRICK" val="4"/>
  <p:tag name="KSO_WM_DIAGRAM_COLOR_TEXT_CAN_REMOVE" val="n"/>
  <p:tag name="KSO_WM_UNIT_PRESET_TEXT" val=""/>
  <p:tag name="KSO_WM_UNIT_FILL_TYPE" val="1"/>
  <p:tag name="KSO_WM_UNIT_FILL_FORE_SCHEMECOLOR_INDEX" val="8"/>
  <p:tag name="KSO_WM_UNIT_FILL_FORE_SCHEMECOLOR_INDEX_BRIGHTNESS" val="0"/>
  <p:tag name="KSO_WM_DIAGRAM_MAX_ITEMCNT" val="6"/>
  <p:tag name="KSO_WM_DIAGRAM_MIN_ITEMCNT" val="2"/>
  <p:tag name="KSO_WM_DIAGRAM_VIRTUALLY_FRAME" val="{&quot;height&quot;:282.95000000000005,&quot;width&quot;:867.0000000000001}"/>
  <p:tag name="KSO_WM_DIAGRAM_COLOR_MATCH_VALUE" val="{&quot;shape&quot;:{&quot;fill&quot;:{&quot;solid&quot;:{&quot;brightness&quot;:0,&quot;colorType&quot;:1,&quot;foreColorIndex&quot;:8,&quot;transparency&quot;:0},&quot;type&quot;:1},&quot;glow&quot;:{&quot;colorType&quot;:0},&quot;line&quot;:{&quot;type&quot;:0},&quot;shadow&quot;:{&quot;brightness&quot;:0.800000011920929,&quot;colorType&quot;:1,&quot;foreColorIndex&quot;:7,&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4_4"/>
  <p:tag name="KSO_WM_TEMPLATE_CATEGORY" val="diagram"/>
  <p:tag name="KSO_WM_TEMPLATE_INDEX" val="20230939"/>
  <p:tag name="KSO_WM_UNIT_LAYERLEVEL" val="1_1_1"/>
  <p:tag name="KSO_WM_TAG_VERSION" val="3.0"/>
  <p:tag name="KSO_WM_UNIT_TYPE" val="m_h_i"/>
  <p:tag name="KSO_WM_UNIT_INDEX" val="1_4_4"/>
  <p:tag name="KSO_WM_DIAGRAM_VERSION" val="3"/>
  <p:tag name="KSO_WM_DIAGRAM_COLOR_TRICK" val="4"/>
  <p:tag name="KSO_WM_DIAGRAM_COLOR_TEXT_CAN_REMOVE" val="n"/>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4_2"/>
  <p:tag name="KSO_WM_TEMPLATE_CATEGORY" val="diagram"/>
  <p:tag name="KSO_WM_TEMPLATE_INDEX" val="20230939"/>
  <p:tag name="KSO_WM_UNIT_LAYERLEVEL" val="1_1_1"/>
  <p:tag name="KSO_WM_TAG_VERSION" val="3.0"/>
  <p:tag name="KSO_WM_UNIT_TYPE" val="m_h_i"/>
  <p:tag name="KSO_WM_UNIT_INDEX" val="1_4_2"/>
  <p:tag name="KSO_WM_DIAGRAM_VERSION" val="3"/>
  <p:tag name="KSO_WM_DIAGRAM_COLOR_TRICK" val="4"/>
  <p:tag name="KSO_WM_DIAGRAM_COLOR_TEXT_CAN_REMOVE" val="n"/>
  <p:tag name="KSO_WM_UNIT_LINE_FORE_SCHEMECOLOR_INDEX" val="8"/>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solidLine&quot;:{&quot;brightness&quot;:0,&quot;colorType&quot;:1,&quot;foreColorIndex&quot;:8,&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BRIGHTNESS" val="0"/>
  <p:tag name="KSO_WM_UNIT_HIGHLIGHT" val="0"/>
  <p:tag name="KSO_WM_UNIT_COMPATIBLE" val="0"/>
  <p:tag name="KSO_WM_UNIT_DIAGRAM_ISNUMVISUAL" val="0"/>
  <p:tag name="KSO_WM_UNIT_DIAGRAM_ISREFERUNIT" val="0"/>
  <p:tag name="KSO_WM_DIAGRAM_GROUP_CODE" val="m1-1"/>
  <p:tag name="KSO_WM_UNIT_ID" val="diagram20230939_3*m_h_x*1_4_1"/>
  <p:tag name="KSO_WM_TEMPLATE_CATEGORY" val="diagram"/>
  <p:tag name="KSO_WM_TEMPLATE_INDEX" val="20230939"/>
  <p:tag name="KSO_WM_UNIT_LAYERLEVEL" val="1_1_1"/>
  <p:tag name="KSO_WM_TAG_VERSION" val="3.0"/>
  <p:tag name="KSO_WM_UNIT_TYPE" val="m_h_x"/>
  <p:tag name="KSO_WM_UNIT_INDEX" val="1_4_1"/>
  <p:tag name="KSO_WM_DIAGRAM_VERSION" val="3"/>
  <p:tag name="KSO_WM_DIAGRAM_COLOR_TRICK" val="4"/>
  <p:tag name="KSO_WM_DIAGRAM_COLOR_TEXT_CAN_REMOVE" val="n"/>
  <p:tag name="KSO_WM_UNIT_VALUE" val="86*86"/>
  <p:tag name="KSO_WM_DIAGRAM_MAX_ITEMCNT" val="6"/>
  <p:tag name="KSO_WM_DIAGRAM_MIN_ITEMCNT" val="2"/>
  <p:tag name="KSO_WM_DIAGRAM_VIRTUALLY_FRAME" val="{&quot;height&quot;:282.95000000000005,&quot;width&quot;:867.000000000000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10196078568696976}],&quot;type&quot;:3},&quot;glow&quot;:{&quot;colorType&quot;:0},&quot;line&quot;:{&quot;type&quot;:0},&quot;shadow&quot;:{&quot;brightness&quot;:-0.25,&quot;colorType&quot;:1,&quot;foreColorIndex&quot;:8,&quot;transparency&quot;:0.800000011920929},&quot;threeD&quot;:{&quot;curvedSurface&quot;:{&quot;brightness&quot;:0,&quot;colorType&quot;:2,&quot;rgb&quot;:&quot;#000000&quot;},&quot;depth&quot;:{&quot;colorType&quot;:0}}},&quot;text&quot;:{&quot;fill&quot;:{},&quot;glow&quot;:{},&quot;line&quot;:{},&quot;shadow&quot;:{},&quot;threeD&quot;:{}}}"/>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1_3"/>
  <p:tag name="KSO_WM_TEMPLATE_CATEGORY" val="diagram"/>
  <p:tag name="KSO_WM_TEMPLATE_INDEX" val="20230939"/>
  <p:tag name="KSO_WM_UNIT_LAYERLEVEL" val="1_1_1"/>
  <p:tag name="KSO_WM_TAG_VERSION" val="3.0"/>
  <p:tag name="KSO_WM_UNIT_TYPE" val="m_h_i"/>
  <p:tag name="KSO_WM_UNIT_INDEX" val="1_1_3"/>
  <p:tag name="KSO_WM_DIAGRAM_VERSION" val="3"/>
  <p:tag name="KSO_WM_DIAGRAM_COLOR_TRICK" val="4"/>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2"/>
  <p:tag name="KSO_WM_DIAGRAM_VIRTUALLY_FRAME" val="{&quot;height&quot;:282.95000000000005,&quot;width&quot;:867.0000000000001}"/>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1_1"/>
  <p:tag name="KSO_WM_TEMPLATE_CATEGORY" val="diagram"/>
  <p:tag name="KSO_WM_TEMPLATE_INDEX" val="20230939"/>
  <p:tag name="KSO_WM_UNIT_LAYERLEVEL" val="1_1_1"/>
  <p:tag name="KSO_WM_TAG_VERSION" val="3.0"/>
  <p:tag name="KSO_WM_UNIT_ISCONTENTSTITLE" val="0"/>
  <p:tag name="KSO_WM_UNIT_ISNUMDGMTITLE" val="0"/>
  <p:tag name="KSO_WM_UNIT_NOCLEAR" val="0"/>
  <p:tag name="KSO_WM_UNIT_TYPE" val="m_h_i"/>
  <p:tag name="KSO_WM_UNIT_INDEX" val="1_1_1"/>
  <p:tag name="KSO_WM_DIAGRAM_VERSION" val="3"/>
  <p:tag name="KSO_WM_DIAGRAM_COLOR_TRICK" val="4"/>
  <p:tag name="KSO_WM_DIAGRAM_COLOR_TEXT_CAN_REMOVE" val="n"/>
  <p:tag name="KSO_WM_UNIT_PRESET_TEXT" val=""/>
  <p:tag name="KSO_WM_UNIT_FILL_TYPE" val="1"/>
  <p:tag name="KSO_WM_UNIT_FILL_FORE_SCHEMECOLOR_INDEX" val="5"/>
  <p:tag name="KSO_WM_UNIT_FILL_FORE_SCHEMECOLOR_INDEX_BRIGHTNESS" val="0"/>
  <p:tag name="KSO_WM_DIAGRAM_MAX_ITEMCNT" val="6"/>
  <p:tag name="KSO_WM_DIAGRAM_MIN_ITEMCNT" val="2"/>
  <p:tag name="KSO_WM_DIAGRAM_VIRTUALLY_FRAME" val="{&quot;height&quot;:282.95000000000005,&quot;width&quot;:867.0000000000001}"/>
  <p:tag name="KSO_WM_DIAGRAM_COLOR_MATCH_VALUE" val="{&quot;shape&quot;:{&quot;fill&quot;:{&quot;solid&quot;:{&quot;brightness&quot;:0,&quot;colorType&quot;:1,&quot;foreColorIndex&quot;:5,&quot;transparency&quot;:0},&quot;type&quot;:1},&quot;glow&quot;:{&quot;colorType&quot;:0},&quot;line&quot;:{&quot;type&quot;:0},&quot;shadow&quot;:{&quot;brightness&quot;:0.800000011920929,&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1_4"/>
  <p:tag name="KSO_WM_TEMPLATE_CATEGORY" val="diagram"/>
  <p:tag name="KSO_WM_TEMPLATE_INDEX" val="20230939"/>
  <p:tag name="KSO_WM_UNIT_LAYERLEVEL" val="1_1_1"/>
  <p:tag name="KSO_WM_TAG_VERSION" val="3.0"/>
  <p:tag name="KSO_WM_UNIT_TYPE" val="m_h_i"/>
  <p:tag name="KSO_WM_UNIT_INDEX" val="1_1_4"/>
  <p:tag name="KSO_WM_DIAGRAM_VERSION" val="3"/>
  <p:tag name="KSO_WM_DIAGRAM_COLOR_TRICK" val="4"/>
  <p:tag name="KSO_WM_DIAGRAM_COLOR_TEXT_CAN_REMOVE" val="n"/>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1_2"/>
  <p:tag name="KSO_WM_TEMPLATE_CATEGORY" val="diagram"/>
  <p:tag name="KSO_WM_TEMPLATE_INDEX" val="20230939"/>
  <p:tag name="KSO_WM_UNIT_LAYERLEVEL" val="1_1_1"/>
  <p:tag name="KSO_WM_TAG_VERSION" val="3.0"/>
  <p:tag name="KSO_WM_UNIT_TYPE" val="m_h_i"/>
  <p:tag name="KSO_WM_UNIT_INDEX" val="1_1_2"/>
  <p:tag name="KSO_WM_DIAGRAM_VERSION" val="3"/>
  <p:tag name="KSO_WM_DIAGRAM_COLOR_TRICK" val="4"/>
  <p:tag name="KSO_WM_DIAGRAM_COLOR_TEXT_CAN_REMOVE" val="n"/>
  <p:tag name="KSO_WM_UNIT_LINE_FORE_SCHEMECOLOR_INDEX" val="5"/>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x*1_1_1"/>
  <p:tag name="KSO_WM_TEMPLATE_CATEGORY" val="diagram"/>
  <p:tag name="KSO_WM_TEMPLATE_INDEX" val="20230939"/>
  <p:tag name="KSO_WM_UNIT_LAYERLEVEL" val="1_1_1"/>
  <p:tag name="KSO_WM_TAG_VERSION" val="3.0"/>
  <p:tag name="KSO_WM_UNIT_TYPE" val="m_h_x"/>
  <p:tag name="KSO_WM_UNIT_INDEX" val="1_1_1"/>
  <p:tag name="KSO_WM_DIAGRAM_VERSION" val="3"/>
  <p:tag name="KSO_WM_DIAGRAM_COLOR_TRICK" val="4"/>
  <p:tag name="KSO_WM_DIAGRAM_COLOR_TEXT_CAN_REMOVE" val="n"/>
  <p:tag name="KSO_WM_UNIT_VALUE" val="82*82"/>
  <p:tag name="KSO_WM_DIAGRAM_MAX_ITEMCNT" val="6"/>
  <p:tag name="KSO_WM_DIAGRAM_MIN_ITEMCNT" val="2"/>
  <p:tag name="KSO_WM_DIAGRAM_VIRTUALLY_FRAME" val="{&quot;height&quot;:282.95000000000005,&quot;width&quot;:867.000000000000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10196078568696976}],&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2_3"/>
  <p:tag name="KSO_WM_TEMPLATE_CATEGORY" val="diagram"/>
  <p:tag name="KSO_WM_TEMPLATE_INDEX" val="20230939"/>
  <p:tag name="KSO_WM_UNIT_LAYERLEVEL" val="1_1_1"/>
  <p:tag name="KSO_WM_TAG_VERSION" val="3.0"/>
  <p:tag name="KSO_WM_UNIT_TYPE" val="m_h_i"/>
  <p:tag name="KSO_WM_UNIT_INDEX" val="1_2_3"/>
  <p:tag name="KSO_WM_DIAGRAM_VERSION" val="3"/>
  <p:tag name="KSO_WM_DIAGRAM_COLOR_TRICK" val="4"/>
  <p:tag name="KSO_WM_DIAGRAM_COLOR_TEXT_CAN_REMOVE" val="n"/>
  <p:tag name="KSO_WM_UNIT_FILL_TYPE" val="1"/>
  <p:tag name="KSO_WM_UNIT_FILL_FORE_SCHEMECOLOR_INDEX" val="6"/>
  <p:tag name="KSO_WM_UNIT_FILL_FORE_SCHEMECOLOR_INDEX_BRIGHTNESS" val="0"/>
  <p:tag name="KSO_WM_DIAGRAM_MAX_ITEMCNT" val="6"/>
  <p:tag name="KSO_WM_DIAGRAM_MIN_ITEMCNT" val="2"/>
  <p:tag name="KSO_WM_DIAGRAM_VIRTUALLY_FRAME" val="{&quot;height&quot;:282.95000000000005,&quot;width&quot;:867.0000000000001}"/>
  <p:tag name="KSO_WM_DIAGRAM_COLOR_MATCH_VALUE" val="{&quot;shape&quot;:{&quot;fill&quot;:{&quot;solid&quot;:{&quot;brightness&quot;:0,&quot;colorType&quot;:1,&quot;foreColorIndex&quot;:6,&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2_1"/>
  <p:tag name="KSO_WM_TEMPLATE_CATEGORY" val="diagram"/>
  <p:tag name="KSO_WM_TEMPLATE_INDEX" val="20230939"/>
  <p:tag name="KSO_WM_UNIT_LAYERLEVEL" val="1_1_1"/>
  <p:tag name="KSO_WM_TAG_VERSION" val="3.0"/>
  <p:tag name="KSO_WM_UNIT_ISCONTENTSTITLE" val="0"/>
  <p:tag name="KSO_WM_UNIT_ISNUMDGMTITLE" val="0"/>
  <p:tag name="KSO_WM_UNIT_NOCLEAR" val="0"/>
  <p:tag name="KSO_WM_UNIT_TYPE" val="m_h_i"/>
  <p:tag name="KSO_WM_UNIT_INDEX" val="1_2_1"/>
  <p:tag name="KSO_WM_DIAGRAM_VERSION" val="3"/>
  <p:tag name="KSO_WM_DIAGRAM_COLOR_TRICK" val="4"/>
  <p:tag name="KSO_WM_DIAGRAM_COLOR_TEXT_CAN_REMOVE" val="n"/>
  <p:tag name="KSO_WM_UNIT_PRESET_TEXT" val=""/>
  <p:tag name="KSO_WM_UNIT_FILL_TYPE" val="1"/>
  <p:tag name="KSO_WM_UNIT_FILL_FORE_SCHEMECOLOR_INDEX" val="6"/>
  <p:tag name="KSO_WM_UNIT_FILL_FORE_SCHEMECOLOR_INDEX_BRIGHTNESS" val="0"/>
  <p:tag name="KSO_WM_DIAGRAM_MAX_ITEMCNT" val="6"/>
  <p:tag name="KSO_WM_DIAGRAM_MIN_ITEMCNT" val="2"/>
  <p:tag name="KSO_WM_DIAGRAM_VIRTUALLY_FRAME" val="{&quot;height&quot;:282.95000000000005,&quot;width&quot;:867.0000000000001}"/>
  <p:tag name="KSO_WM_DIAGRAM_COLOR_MATCH_VALUE" val="{&quot;shape&quot;:{&quot;fill&quot;:{&quot;solid&quot;:{&quot;brightness&quot;:0,&quot;colorType&quot;:1,&quot;foreColorIndex&quot;:6,&quot;transparency&quot;:0},&quot;type&quot;:1},&quot;glow&quot;:{&quot;colorType&quot;:0},&quot;line&quot;:{&quot;type&quot;:0},&quot;shadow&quot;:{&quot;brightness&quot;:0.800000011920929,&quot;colorType&quot;:1,&quot;foreColorIndex&quot;:6,&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2_4"/>
  <p:tag name="KSO_WM_TEMPLATE_CATEGORY" val="diagram"/>
  <p:tag name="KSO_WM_TEMPLATE_INDEX" val="20230939"/>
  <p:tag name="KSO_WM_UNIT_LAYERLEVEL" val="1_1_1"/>
  <p:tag name="KSO_WM_TAG_VERSION" val="3.0"/>
  <p:tag name="KSO_WM_UNIT_TYPE" val="m_h_i"/>
  <p:tag name="KSO_WM_UNIT_INDEX" val="1_2_4"/>
  <p:tag name="KSO_WM_DIAGRAM_VERSION" val="3"/>
  <p:tag name="KSO_WM_DIAGRAM_COLOR_TRICK" val="4"/>
  <p:tag name="KSO_WM_DIAGRAM_COLOR_TEXT_CAN_REMOVE" val="n"/>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6,&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i*1_2_2"/>
  <p:tag name="KSO_WM_TEMPLATE_CATEGORY" val="diagram"/>
  <p:tag name="KSO_WM_TEMPLATE_INDEX" val="20230939"/>
  <p:tag name="KSO_WM_UNIT_LAYERLEVEL" val="1_1_1"/>
  <p:tag name="KSO_WM_TAG_VERSION" val="3.0"/>
  <p:tag name="KSO_WM_UNIT_TYPE" val="m_h_i"/>
  <p:tag name="KSO_WM_UNIT_INDEX" val="1_2_2"/>
  <p:tag name="KSO_WM_DIAGRAM_VERSION" val="3"/>
  <p:tag name="KSO_WM_DIAGRAM_COLOR_TRICK" val="4"/>
  <p:tag name="KSO_WM_DIAGRAM_COLOR_TEXT_CAN_REMOVE" val="n"/>
  <p:tag name="KSO_WM_UNIT_LINE_FORE_SCHEMECOLOR_INDEX" val="6"/>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solidLine&quot;:{&quot;brightness&quot;:0,&quot;colorType&quot;:1,&quot;foreColorIndex&quot;:6,&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3*m_h_x*1_2_1"/>
  <p:tag name="KSO_WM_TEMPLATE_CATEGORY" val="diagram"/>
  <p:tag name="KSO_WM_TEMPLATE_INDEX" val="20230939"/>
  <p:tag name="KSO_WM_UNIT_LAYERLEVEL" val="1_1_1"/>
  <p:tag name="KSO_WM_TAG_VERSION" val="3.0"/>
  <p:tag name="KSO_WM_UNIT_TYPE" val="m_h_x"/>
  <p:tag name="KSO_WM_UNIT_INDEX" val="1_2_1"/>
  <p:tag name="KSO_WM_DIAGRAM_VERSION" val="3"/>
  <p:tag name="KSO_WM_DIAGRAM_COLOR_TRICK" val="4"/>
  <p:tag name="KSO_WM_DIAGRAM_COLOR_TEXT_CAN_REMOVE" val="n"/>
  <p:tag name="KSO_WM_UNIT_VALUE" val="86*86"/>
  <p:tag name="KSO_WM_DIAGRAM_MAX_ITEMCNT" val="6"/>
  <p:tag name="KSO_WM_DIAGRAM_MIN_ITEMCNT" val="2"/>
  <p:tag name="KSO_WM_DIAGRAM_VIRTUALLY_FRAME" val="{&quot;height&quot;:282.95000000000005,&quot;width&quot;:867.000000000000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10196078568696976}],&quot;type&quot;:3},&quot;glow&quot;:{&quot;colorType&quot;:0},&quot;line&quot;:{&quot;type&quot;:0},&quot;shadow&quot;:{&quot;brightness&quot;:-0.25,&quot;colorType&quot;:1,&quot;foreColorIndex&quot;:6,&quot;transparency&quot;:0.800000011920929},&quot;threeD&quot;:{&quot;curvedSurface&quot;:{&quot;brightness&quot;:0,&quot;colorType&quot;:2,&quot;rgb&quot;:&quot;#000000&quot;},&quot;depth&quot;:{&quot;colorType&quot;:0}}},&quot;text&quot;:{&quot;fill&quot;:{},&quot;glow&quot;:{},&quot;line&quot;:{},&quot;shadow&quot;:{},&quot;threeD&quot;:{}}}"/>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0939_3*m_h_a*1_1_1"/>
  <p:tag name="KSO_WM_TEMPLATE_CATEGORY" val="diagram"/>
  <p:tag name="KSO_WM_TEMPLATE_INDEX" val="20230939"/>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0939_3*m_h_a*1_2_1"/>
  <p:tag name="KSO_WM_TEMPLATE_CATEGORY" val="diagram"/>
  <p:tag name="KSO_WM_TEMPLATE_INDEX" val="20230939"/>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0939_3*m_h_a*1_3_1"/>
  <p:tag name="KSO_WM_TEMPLATE_CATEGORY" val="diagram"/>
  <p:tag name="KSO_WM_TEMPLATE_INDEX" val="20230939"/>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0939_3*m_h_a*1_4_1"/>
  <p:tag name="KSO_WM_TEMPLATE_CATEGORY" val="diagram"/>
  <p:tag name="KSO_WM_TEMPLATE_INDEX" val="20230939"/>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282.95000000000005,&quot;width&quot;:867.00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PECIAL_SOURCE" val="bdnull"/>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2045</Words>
  <Application>Microsoft Office PowerPoint</Application>
  <PresentationFormat>宽屏</PresentationFormat>
  <Paragraphs>303</Paragraphs>
  <Slides>45</Slides>
  <Notes>19</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45</vt:i4>
      </vt:variant>
    </vt:vector>
  </HeadingPairs>
  <TitlesOfParts>
    <vt:vector size="59" baseType="lpstr">
      <vt:lpstr>-apple-system</vt:lpstr>
      <vt:lpstr>Arial Regular</vt:lpstr>
      <vt:lpstr>Comic Sans Pro</vt:lpstr>
      <vt:lpstr>Kailasa</vt:lpstr>
      <vt:lpstr>楷体</vt:lpstr>
      <vt:lpstr>思源黑体</vt:lpstr>
      <vt:lpstr>微软雅黑</vt:lpstr>
      <vt:lpstr>Arial</vt:lpstr>
      <vt:lpstr>Arial Bold</vt:lpstr>
      <vt:lpstr>Bebas Neue</vt:lpstr>
      <vt:lpstr>Calibri</vt:lpstr>
      <vt:lpstr>Comic Sans MS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浩译 顾</cp:lastModifiedBy>
  <cp:revision>12</cp:revision>
  <dcterms:created xsi:type="dcterms:W3CDTF">2023-12-21T16:48:24Z</dcterms:created>
  <dcterms:modified xsi:type="dcterms:W3CDTF">2026-01-08T02:12:26Z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1033-6.4.0.8550</vt:lpwstr>
  </property>
  <property fmtid="{D5CDD505-2E9C-101B-9397-08002B2CF9AE}" pid="3" name="ICV">
    <vt:lpwstr>FA71565AF58621B7586C8465D1E92527_43</vt:lpwstr>
  </property>
</Properties>
</file>